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Lst>
  <p:notesMasterIdLst>
    <p:notesMasterId r:id="rId40"/>
  </p:notesMasterIdLst>
  <p:sldIdLst>
    <p:sldId id="257" r:id="rId3"/>
    <p:sldId id="277" r:id="rId4"/>
    <p:sldId id="263" r:id="rId5"/>
    <p:sldId id="269" r:id="rId6"/>
    <p:sldId id="283" r:id="rId7"/>
    <p:sldId id="264" r:id="rId8"/>
    <p:sldId id="265" r:id="rId9"/>
    <p:sldId id="271" r:id="rId10"/>
    <p:sldId id="272" r:id="rId11"/>
    <p:sldId id="273" r:id="rId12"/>
    <p:sldId id="274" r:id="rId13"/>
    <p:sldId id="282" r:id="rId14"/>
    <p:sldId id="276" r:id="rId15"/>
    <p:sldId id="270" r:id="rId16"/>
    <p:sldId id="278" r:id="rId17"/>
    <p:sldId id="279" r:id="rId18"/>
    <p:sldId id="280" r:id="rId19"/>
    <p:sldId id="298" r:id="rId20"/>
    <p:sldId id="304" r:id="rId21"/>
    <p:sldId id="307" r:id="rId22"/>
    <p:sldId id="308" r:id="rId23"/>
    <p:sldId id="266" r:id="rId24"/>
    <p:sldId id="314" r:id="rId25"/>
    <p:sldId id="315" r:id="rId26"/>
    <p:sldId id="317" r:id="rId27"/>
    <p:sldId id="305" r:id="rId28"/>
    <p:sldId id="309" r:id="rId29"/>
    <p:sldId id="310" r:id="rId30"/>
    <p:sldId id="311" r:id="rId31"/>
    <p:sldId id="312" r:id="rId32"/>
    <p:sldId id="313" r:id="rId33"/>
    <p:sldId id="267" r:id="rId34"/>
    <p:sldId id="320" r:id="rId35"/>
    <p:sldId id="318" r:id="rId36"/>
    <p:sldId id="319" r:id="rId37"/>
    <p:sldId id="268" r:id="rId38"/>
    <p:sldId id="26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4" userDrawn="1">
          <p15:clr>
            <a:srgbClr val="A4A3A4"/>
          </p15:clr>
        </p15:guide>
        <p15:guide id="2"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0090DA"/>
    <a:srgbClr val="00A3E1"/>
    <a:srgbClr val="71C5E8"/>
    <a:srgbClr val="58595B"/>
    <a:srgbClr val="808285"/>
    <a:srgbClr val="A7A9AC"/>
    <a:srgbClr val="D1D3D4"/>
    <a:srgbClr val="B7D433"/>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85" d="100"/>
          <a:sy n="85" d="100"/>
        </p:scale>
        <p:origin x="504" y="43"/>
      </p:cViewPr>
      <p:guideLst>
        <p:guide orient="horz" pos="3264"/>
        <p:guide pos="3312"/>
      </p:guideLst>
    </p:cSldViewPr>
  </p:slideViewPr>
  <p:notesTextViewPr>
    <p:cViewPr>
      <p:scale>
        <a:sx n="3" d="2"/>
        <a:sy n="3" d="2"/>
      </p:scale>
      <p:origin x="0" y="0"/>
    </p:cViewPr>
  </p:notesTextViewPr>
  <p:sorterViewPr>
    <p:cViewPr>
      <p:scale>
        <a:sx n="112" d="100"/>
        <a:sy n="11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47"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BF96A-CBBD-4CCF-8C87-6E114B9E4329}" type="datetimeFigureOut">
              <a:rPr lang="en-US" smtClean="0"/>
              <a:t>11/25/2018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54870-0C88-4C71-9CDA-A7BCC1106D63}" type="slidenum">
              <a:rPr lang="en-US" smtClean="0"/>
              <a:t>‹#›</a:t>
            </a:fld>
            <a:endParaRPr lang="en-US"/>
          </a:p>
        </p:txBody>
      </p:sp>
    </p:spTree>
    <p:extLst>
      <p:ext uri="{BB962C8B-B14F-4D97-AF65-F5344CB8AC3E}">
        <p14:creationId xmlns:p14="http://schemas.microsoft.com/office/powerpoint/2010/main" val="275811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chemeClr val="bg1"/>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8"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83880"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a:spLocks noGrp="1"/>
          </p:cNvSpPr>
          <p:nvPr>
            <p:ph type="subTitle" idx="1" hasCustomPrompt="1"/>
          </p:nvPr>
        </p:nvSpPr>
        <p:spPr>
          <a:xfrm>
            <a:off x="968329" y="3528468"/>
            <a:ext cx="10219075" cy="606068"/>
          </a:xfrm>
        </p:spPr>
        <p:txBody>
          <a:bodyPr lIns="91440">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lIns="91440">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144988"/>
            <a:ext cx="10219075" cy="2448953"/>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rgbClr val="0077C8"/>
                </a:solidFill>
              </a:defRPr>
            </a:lvl1pPr>
          </a:lstStyle>
          <a:p>
            <a:fld id="{2A0FEC12-B697-46B2-AC72-609E1FB7663B}" type="datetime4">
              <a:rPr lang="en-US" smtClean="0"/>
              <a:t>November 25, 2018</a:t>
            </a:fld>
            <a:endParaRPr lang="en-US" dirty="0"/>
          </a:p>
        </p:txBody>
      </p:sp>
      <p:sp>
        <p:nvSpPr>
          <p:cNvPr id="3" name="Footer Placeholder 2"/>
          <p:cNvSpPr>
            <a:spLocks noGrp="1"/>
          </p:cNvSpPr>
          <p:nvPr>
            <p:ph type="ftr" sz="quarter" idx="12"/>
          </p:nvPr>
        </p:nvSpPr>
        <p:spPr/>
        <p:txBody>
          <a:bodyPr/>
          <a:lstStyle>
            <a:lvl1pPr>
              <a:defRPr>
                <a:solidFill>
                  <a:srgbClr val="0077C8"/>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53568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Horizontal Image with Conten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2"/>
          </p:nvPr>
        </p:nvSpPr>
        <p:spPr/>
        <p:txBody>
          <a:bodyPr/>
          <a:lstStyle>
            <a:lvl1pPr>
              <a:defRPr>
                <a:solidFill>
                  <a:srgbClr val="58595B"/>
                </a:solidFill>
              </a:defRPr>
            </a:lvl1pPr>
          </a:lstStyle>
          <a:p>
            <a:fld id="{9DBE14A4-9EFF-44B5-B818-FBDED80DC98E}" type="datetime4">
              <a:rPr lang="en-US" smtClean="0"/>
              <a:t>November 25, 2018</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10" name="Picture Placeholder 4"/>
          <p:cNvSpPr>
            <a:spLocks noGrp="1"/>
          </p:cNvSpPr>
          <p:nvPr>
            <p:ph type="pic" sz="quarter" idx="10" hasCustomPrompt="1"/>
          </p:nvPr>
        </p:nvSpPr>
        <p:spPr>
          <a:xfrm>
            <a:off x="-1" y="0"/>
            <a:ext cx="12192001" cy="3428999"/>
          </a:xfrm>
        </p:spPr>
        <p:txBody>
          <a:bodyPr/>
          <a:lstStyle>
            <a:lvl1pPr marL="0" indent="0">
              <a:buNone/>
              <a:defRPr>
                <a:solidFill>
                  <a:schemeClr val="bg1"/>
                </a:solidFill>
              </a:defRPr>
            </a:lvl1pPr>
          </a:lstStyle>
          <a:p>
            <a:r>
              <a:rPr lang="en-US" dirty="0"/>
              <a:t>Image</a:t>
            </a:r>
          </a:p>
        </p:txBody>
      </p:sp>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11"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2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Horizontal Gray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3" name="Date Placeholder 2"/>
          <p:cNvSpPr>
            <a:spLocks noGrp="1"/>
          </p:cNvSpPr>
          <p:nvPr>
            <p:ph type="dt" sz="half" idx="12"/>
          </p:nvPr>
        </p:nvSpPr>
        <p:spPr/>
        <p:txBody>
          <a:bodyPr/>
          <a:lstStyle>
            <a:lvl1pPr>
              <a:defRPr>
                <a:solidFill>
                  <a:srgbClr val="58595B"/>
                </a:solidFill>
              </a:defRPr>
            </a:lvl1pPr>
          </a:lstStyle>
          <a:p>
            <a:fld id="{C51AED33-5CBD-4F65-8A5D-4E027924D1BC}" type="datetime4">
              <a:rPr lang="en-US" smtClean="0"/>
              <a:t>November 25, 2018</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9" name="Rectangle 8"/>
          <p:cNvSpPr/>
          <p:nvPr userDrawn="1"/>
        </p:nvSpPr>
        <p:spPr>
          <a:xfrm>
            <a:off x="0" y="0"/>
            <a:ext cx="12192000" cy="3429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2798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Image with Titl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838199" y="362309"/>
            <a:ext cx="5073591" cy="6038491"/>
          </a:xfrm>
        </p:spPr>
        <p:txBody>
          <a:bodyPr anchor="ctr">
            <a:noAutofit/>
          </a:bodyPr>
          <a:lstStyle>
            <a:lvl1pPr>
              <a:lnSpc>
                <a:spcPct val="70000"/>
              </a:lnSpc>
              <a:defRPr sz="6000" baseline="0">
                <a:solidFill>
                  <a:srgbClr val="58595B"/>
                </a:solidFill>
              </a:defRPr>
            </a:lvl1pPr>
          </a:lstStyle>
          <a:p>
            <a:r>
              <a:rPr lang="en-US" dirty="0"/>
              <a:t>Click to edit Master title (white font)</a:t>
            </a:r>
          </a:p>
        </p:txBody>
      </p:sp>
      <p:sp>
        <p:nvSpPr>
          <p:cNvPr id="5" name="Date Placeholder 4"/>
          <p:cNvSpPr>
            <a:spLocks noGrp="1"/>
          </p:cNvSpPr>
          <p:nvPr>
            <p:ph type="dt" sz="half" idx="11"/>
          </p:nvPr>
        </p:nvSpPr>
        <p:spPr/>
        <p:txBody>
          <a:bodyPr/>
          <a:lstStyle/>
          <a:p>
            <a:fld id="{FA7FF47F-D05B-4A3A-B9C2-B7128175C3C3}" type="datetime4">
              <a:rPr lang="en-US" smtClean="0"/>
              <a:t>November 25, 2018</a:t>
            </a:fld>
            <a:endParaRPr lang="en-US" dirty="0"/>
          </a:p>
        </p:txBody>
      </p:sp>
      <p:sp>
        <p:nvSpPr>
          <p:cNvPr id="6" name="Footer Placeholder 5"/>
          <p:cNvSpPr>
            <a:spLocks noGrp="1"/>
          </p:cNvSpPr>
          <p:nvPr>
            <p:ph type="ftr" sz="quarter" idx="12"/>
          </p:nvPr>
        </p:nvSpPr>
        <p:spPr/>
        <p:txBody>
          <a:bodyPr/>
          <a:lstStyle/>
          <a:p>
            <a:r>
              <a:rPr lang="en-US"/>
              <a:t>Micron Confidential</a:t>
            </a:r>
            <a:endParaRPr lang="en-US" dirty="0"/>
          </a:p>
        </p:txBody>
      </p:sp>
      <p:sp>
        <p:nvSpPr>
          <p:cNvPr id="7" name="Slide Number Placeholder 6"/>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99952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1/2 Content">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271461" y="3429000"/>
            <a:ext cx="5689391" cy="2983005"/>
          </a:xfrm>
        </p:spPr>
        <p:txBody>
          <a:bodyPr anchor="ctr">
            <a:noAutofit/>
          </a:bodyPr>
          <a:lstStyle>
            <a:lvl1pPr algn="r">
              <a:lnSpc>
                <a:spcPct val="70000"/>
              </a:lnSpc>
              <a:defRPr sz="6000" baseline="0">
                <a:solidFill>
                  <a:srgbClr val="58595B"/>
                </a:solidFill>
              </a:defRPr>
            </a:lvl1pPr>
          </a:lstStyle>
          <a:p>
            <a:r>
              <a:rPr lang="en-US" dirty="0"/>
              <a:t>Click to edit Master title (white font)</a:t>
            </a:r>
          </a:p>
        </p:txBody>
      </p:sp>
      <p:sp>
        <p:nvSpPr>
          <p:cNvPr id="6"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6"/>
          </p:nvPr>
        </p:nvSpPr>
        <p:spPr/>
        <p:txBody>
          <a:bodyPr/>
          <a:lstStyle/>
          <a:p>
            <a:fld id="{89130DB7-029F-4471-BC7C-E4A29DE3FCB3}" type="datetime4">
              <a:rPr lang="en-US" smtClean="0"/>
              <a:t>November 25, 2018</a:t>
            </a:fld>
            <a:endParaRPr lang="en-US" dirty="0"/>
          </a:p>
        </p:txBody>
      </p:sp>
      <p:sp>
        <p:nvSpPr>
          <p:cNvPr id="7" name="Footer Placeholder 6"/>
          <p:cNvSpPr>
            <a:spLocks noGrp="1"/>
          </p:cNvSpPr>
          <p:nvPr>
            <p:ph type="ftr" sz="quarter" idx="17"/>
          </p:nvPr>
        </p:nvSpPr>
        <p:spPr/>
        <p:txBody>
          <a:bodyPr/>
          <a:lstStyle/>
          <a:p>
            <a:r>
              <a:rPr lang="en-US"/>
              <a:t>Micron Confidential</a:t>
            </a:r>
            <a:endParaRPr lang="en-US" dirty="0"/>
          </a:p>
        </p:txBody>
      </p:sp>
      <p:sp>
        <p:nvSpPr>
          <p:cNvPr id="8" name="Slide Number Placeholder 7"/>
          <p:cNvSpPr>
            <a:spLocks noGrp="1"/>
          </p:cNvSpPr>
          <p:nvPr>
            <p:ph type="sldNum" sz="quarter" idx="18"/>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120423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39873D-1173-4B09-AE86-AA178DB45922}" type="datetime4">
              <a:rPr lang="en-US" smtClean="0"/>
              <a:t>November 25, 2018</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33346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184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91AD8B7F-97C2-4888-BF1C-56C0742BA9D7}" type="datetime4">
              <a:rPr lang="en-US" smtClean="0"/>
              <a:t>November 25, 2018</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Content Placeholder 2"/>
          <p:cNvSpPr>
            <a:spLocks noGrp="1"/>
          </p:cNvSpPr>
          <p:nvPr>
            <p:ph sz="half" idx="1"/>
          </p:nvPr>
        </p:nvSpPr>
        <p:spPr>
          <a:xfrm>
            <a:off x="83820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half" idx="14"/>
          </p:nvPr>
        </p:nvSpPr>
        <p:spPr>
          <a:xfrm>
            <a:off x="633346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Tree>
    <p:extLst>
      <p:ext uri="{BB962C8B-B14F-4D97-AF65-F5344CB8AC3E}">
        <p14:creationId xmlns:p14="http://schemas.microsoft.com/office/powerpoint/2010/main" val="98044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A11099-C84D-4E8D-A396-A4435B145A56}" type="datetime4">
              <a:rPr lang="en-US" smtClean="0"/>
              <a:t>November 25, 2018</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1" name="Content Placeholder 2"/>
          <p:cNvSpPr>
            <a:spLocks noGrp="1"/>
          </p:cNvSpPr>
          <p:nvPr>
            <p:ph sz="half" idx="14"/>
          </p:nvPr>
        </p:nvSpPr>
        <p:spPr>
          <a:xfrm>
            <a:off x="633346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p:cNvSpPr>
            <a:spLocks noGrp="1"/>
          </p:cNvSpPr>
          <p:nvPr>
            <p:ph type="body" sz="quarter" idx="15"/>
          </p:nvPr>
        </p:nvSpPr>
        <p:spPr>
          <a:xfrm>
            <a:off x="633346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3117786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096250"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0A381F-3503-4BA1-84E7-A4D8C75D4BC4}" type="datetime4">
              <a:rPr lang="en-US" smtClean="0"/>
              <a:t>November 25, 2018</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1"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0" name="Text Placeholder 8"/>
          <p:cNvSpPr>
            <a:spLocks noGrp="1"/>
          </p:cNvSpPr>
          <p:nvPr>
            <p:ph type="body" sz="quarter" idx="14"/>
          </p:nvPr>
        </p:nvSpPr>
        <p:spPr>
          <a:xfrm>
            <a:off x="8096250"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3" name="Content Placeholder 3"/>
          <p:cNvSpPr>
            <a:spLocks noGrp="1"/>
          </p:cNvSpPr>
          <p:nvPr>
            <p:ph sz="half" idx="15"/>
          </p:nvPr>
        </p:nvSpPr>
        <p:spPr>
          <a:xfrm>
            <a:off x="4467225"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p:cNvSpPr>
            <a:spLocks noGrp="1"/>
          </p:cNvSpPr>
          <p:nvPr>
            <p:ph type="body" sz="quarter" idx="16"/>
          </p:nvPr>
        </p:nvSpPr>
        <p:spPr>
          <a:xfrm>
            <a:off x="4467225"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268930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920A13-7C1D-4471-8934-00DDD5048EA1}" type="datetime4">
              <a:rPr lang="en-US" smtClean="0"/>
              <a:t>November 25, 2018</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a:p>
        </p:txBody>
      </p:sp>
    </p:spTree>
    <p:extLst>
      <p:ext uri="{BB962C8B-B14F-4D97-AF65-F5344CB8AC3E}">
        <p14:creationId xmlns:p14="http://schemas.microsoft.com/office/powerpoint/2010/main" val="1553042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002AD-0B31-491B-8DBE-1CA83D0D9D7D}" type="datetime4">
              <a:rPr lang="en-US" smtClean="0"/>
              <a:t>November 25, 2018</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4" name="Slide Number Placeholder 3"/>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89119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rgbClr val="58595B"/>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9"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90136"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rgbClr val="5859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rgbClr val="58595B"/>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137037"/>
            <a:ext cx="10219075" cy="2456904"/>
          </a:xfrm>
        </p:spPr>
        <p:txBody>
          <a:bodyPr anchor="b">
            <a:noAutofit/>
          </a:bodyPr>
          <a:lstStyle>
            <a:lvl1pPr algn="l">
              <a:defRPr sz="6000">
                <a:solidFill>
                  <a:srgbClr val="0077C8"/>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chemeClr val="bg1"/>
                </a:solidFill>
              </a:defRPr>
            </a:lvl1pPr>
          </a:lstStyle>
          <a:p>
            <a:fld id="{0CFB5DD6-B5A9-42D8-8E78-3203A252046E}" type="datetime4">
              <a:rPr lang="en-US" smtClean="0"/>
              <a:pPr/>
              <a:t>November 25, 2018</a:t>
            </a:fld>
            <a:endParaRPr lang="en-US" dirty="0"/>
          </a:p>
        </p:txBody>
      </p:sp>
      <p:sp>
        <p:nvSpPr>
          <p:cNvPr id="3" name="Footer Placeholder 2"/>
          <p:cNvSpPr>
            <a:spLocks noGrp="1"/>
          </p:cNvSpPr>
          <p:nvPr>
            <p:ph type="ftr" sz="quarter" idx="12"/>
          </p:nvPr>
        </p:nvSpPr>
        <p:spPr/>
        <p:txBody>
          <a:bodyPr/>
          <a:lstStyle>
            <a:lvl1pPr>
              <a:defRPr>
                <a:solidFill>
                  <a:schemeClr val="bg1"/>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3781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losing Blue">
    <p:bg>
      <p:bgPr>
        <a:solidFill>
          <a:schemeClr val="accent1"/>
        </a:solidFill>
        <a:effectLst/>
      </p:bgPr>
    </p:bg>
    <p:spTree>
      <p:nvGrpSpPr>
        <p:cNvPr id="1" name=""/>
        <p:cNvGrpSpPr/>
        <p:nvPr/>
      </p:nvGrpSpPr>
      <p:grpSpPr>
        <a:xfrm>
          <a:off x="0" y="0"/>
          <a:ext cx="0" cy="0"/>
          <a:chOff x="0" y="0"/>
          <a:chExt cx="0" cy="0"/>
        </a:xfrm>
      </p:grpSpPr>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799088" y="2805542"/>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rgbClr val="0077C8"/>
                </a:solidFill>
              </a:defRPr>
            </a:lvl1pPr>
          </a:lstStyle>
          <a:p>
            <a:fld id="{0CFB5DD6-B5A9-42D8-8E78-3203A252046E}" type="datetime4">
              <a:rPr lang="en-US" smtClean="0"/>
              <a:pPr/>
              <a:t>November 25, 2018</a:t>
            </a:fld>
            <a:endParaRPr lang="en-US" dirty="0"/>
          </a:p>
        </p:txBody>
      </p:sp>
      <p:sp>
        <p:nvSpPr>
          <p:cNvPr id="4" name="Footer Placeholder 3"/>
          <p:cNvSpPr>
            <a:spLocks noGrp="1"/>
          </p:cNvSpPr>
          <p:nvPr>
            <p:ph type="ftr" sz="quarter" idx="11"/>
          </p:nvPr>
        </p:nvSpPr>
        <p:spPr/>
        <p:txBody>
          <a:bodyPr/>
          <a:lstStyle>
            <a:lvl1pPr>
              <a:defRPr>
                <a:solidFill>
                  <a:srgbClr val="0077C8"/>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991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Closing White">
    <p:spTree>
      <p:nvGrpSpPr>
        <p:cNvPr id="1" name=""/>
        <p:cNvGrpSpPr/>
        <p:nvPr/>
      </p:nvGrpSpPr>
      <p:grpSpPr>
        <a:xfrm>
          <a:off x="0" y="0"/>
          <a:ext cx="0" cy="0"/>
          <a:chOff x="0" y="0"/>
          <a:chExt cx="0" cy="0"/>
        </a:xfrm>
      </p:grpSpPr>
      <p:pic>
        <p:nvPicPr>
          <p:cNvPr id="3"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10000" y="2806755"/>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chemeClr val="bg1"/>
                </a:solidFill>
              </a:defRPr>
            </a:lvl1pPr>
          </a:lstStyle>
          <a:p>
            <a:fld id="{0CFB5DD6-B5A9-42D8-8E78-3203A252046E}" type="datetime4">
              <a:rPr lang="en-US" smtClean="0"/>
              <a:pPr/>
              <a:t>November 25, 2018</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68494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cron Colo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96738-D422-416D-8C11-6DC2CEAD6704}" type="datetime4">
              <a:rPr lang="en-US" smtClean="0"/>
              <a:t>November 25, 2018</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dirty="0"/>
          </a:p>
        </p:txBody>
      </p:sp>
      <p:sp>
        <p:nvSpPr>
          <p:cNvPr id="27" name="TextBox 26"/>
          <p:cNvSpPr txBox="1"/>
          <p:nvPr userDrawn="1"/>
        </p:nvSpPr>
        <p:spPr>
          <a:xfrm>
            <a:off x="4786904" y="919778"/>
            <a:ext cx="6542586" cy="1421928"/>
          </a:xfrm>
          <a:prstGeom prst="rect">
            <a:avLst/>
          </a:prstGeom>
          <a:noFill/>
        </p:spPr>
        <p:txBody>
          <a:bodyPr wrap="square" rtlCol="0">
            <a:spAutoFit/>
          </a:bodyPr>
          <a:lstStyle/>
          <a:p>
            <a:pPr>
              <a:lnSpc>
                <a:spcPct val="80000"/>
              </a:lnSpc>
            </a:pPr>
            <a:r>
              <a:rPr lang="en-US" sz="5400" b="1" spc="-300" dirty="0">
                <a:latin typeface="+mj-lt"/>
              </a:rPr>
              <a:t>Micron Brand </a:t>
            </a:r>
            <a:br>
              <a:rPr lang="en-US" sz="5400" b="1" spc="-300" dirty="0">
                <a:latin typeface="+mj-lt"/>
              </a:rPr>
            </a:br>
            <a:r>
              <a:rPr lang="en-US" sz="5400" b="1" spc="-300" dirty="0">
                <a:latin typeface="+mj-lt"/>
              </a:rPr>
              <a:t>2.0 Colors (RGB)</a:t>
            </a:r>
          </a:p>
        </p:txBody>
      </p:sp>
      <p:sp>
        <p:nvSpPr>
          <p:cNvPr id="28" name="Rectangle 27"/>
          <p:cNvSpPr/>
          <p:nvPr userDrawn="1"/>
        </p:nvSpPr>
        <p:spPr>
          <a:xfrm>
            <a:off x="578581" y="949291"/>
            <a:ext cx="1199034" cy="119903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Micron Blue</a:t>
            </a:r>
          </a:p>
          <a:p>
            <a:pPr algn="ctr"/>
            <a:r>
              <a:rPr lang="en-US" sz="1400" b="1" dirty="0">
                <a:latin typeface="+mn-lt"/>
                <a:ea typeface="Segoe UI" panose="020B0502040204020203" pitchFamily="34" charset="0"/>
                <a:cs typeface="Segoe UI" panose="020B0502040204020203" pitchFamily="34" charset="0"/>
              </a:rPr>
              <a:t>0-119-200</a:t>
            </a:r>
          </a:p>
        </p:txBody>
      </p:sp>
      <p:sp>
        <p:nvSpPr>
          <p:cNvPr id="29" name="Rectangle 28"/>
          <p:cNvSpPr/>
          <p:nvPr userDrawn="1"/>
        </p:nvSpPr>
        <p:spPr>
          <a:xfrm>
            <a:off x="578581" y="3492223"/>
            <a:ext cx="1199034" cy="1199034"/>
          </a:xfrm>
          <a:prstGeom prst="rect">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a:t>
            </a:r>
            <a:br>
              <a:rPr lang="en-US" sz="1400" dirty="0">
                <a:latin typeface="+mn-lt"/>
                <a:ea typeface="Segoe UI" panose="020B0502040204020203" pitchFamily="34" charset="0"/>
                <a:cs typeface="Segoe UI" panose="020B0502040204020203" pitchFamily="34" charset="0"/>
              </a:rPr>
            </a:br>
            <a:r>
              <a:rPr lang="en-US" sz="1400" b="1" dirty="0">
                <a:latin typeface="+mn-lt"/>
                <a:ea typeface="Segoe UI" panose="020B0502040204020203" pitchFamily="34" charset="0"/>
                <a:cs typeface="Segoe UI" panose="020B0502040204020203" pitchFamily="34" charset="0"/>
              </a:rPr>
              <a:t>88-89-91</a:t>
            </a:r>
          </a:p>
        </p:txBody>
      </p:sp>
      <p:sp>
        <p:nvSpPr>
          <p:cNvPr id="30" name="Rectangle 29"/>
          <p:cNvSpPr/>
          <p:nvPr userDrawn="1"/>
        </p:nvSpPr>
        <p:spPr>
          <a:xfrm>
            <a:off x="578581" y="2220757"/>
            <a:ext cx="1199034" cy="1199034"/>
          </a:xfrm>
          <a:prstGeom prst="rect">
            <a:avLst/>
          </a:prstGeom>
          <a:solidFill>
            <a:srgbClr val="009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S1</a:t>
            </a:r>
          </a:p>
          <a:p>
            <a:pPr algn="ctr"/>
            <a:r>
              <a:rPr lang="en-US" sz="1400" b="1" dirty="0">
                <a:latin typeface="+mn-lt"/>
                <a:ea typeface="Segoe UI" panose="020B0502040204020203" pitchFamily="34" charset="0"/>
                <a:cs typeface="Segoe UI" panose="020B0502040204020203" pitchFamily="34" charset="0"/>
              </a:rPr>
              <a:t>0-144-218</a:t>
            </a:r>
          </a:p>
        </p:txBody>
      </p:sp>
      <p:sp>
        <p:nvSpPr>
          <p:cNvPr id="31" name="Rectangle 30"/>
          <p:cNvSpPr/>
          <p:nvPr userDrawn="1"/>
        </p:nvSpPr>
        <p:spPr>
          <a:xfrm>
            <a:off x="1856658" y="2229966"/>
            <a:ext cx="1199034" cy="1199034"/>
          </a:xfrm>
          <a:prstGeom prst="rect">
            <a:avLst/>
          </a:prstGeom>
          <a:solidFill>
            <a:srgbClr val="00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S2</a:t>
            </a:r>
          </a:p>
          <a:p>
            <a:pPr algn="ctr"/>
            <a:r>
              <a:rPr lang="en-US" sz="1400" b="1" dirty="0">
                <a:latin typeface="+mn-lt"/>
                <a:ea typeface="Segoe UI" panose="020B0502040204020203" pitchFamily="34" charset="0"/>
                <a:cs typeface="Segoe UI" panose="020B0502040204020203" pitchFamily="34" charset="0"/>
              </a:rPr>
              <a:t>0-163-225</a:t>
            </a:r>
          </a:p>
        </p:txBody>
      </p:sp>
      <p:sp>
        <p:nvSpPr>
          <p:cNvPr id="32" name="Rectangle 31"/>
          <p:cNvSpPr/>
          <p:nvPr userDrawn="1"/>
        </p:nvSpPr>
        <p:spPr>
          <a:xfrm>
            <a:off x="3134735" y="2229966"/>
            <a:ext cx="1199034" cy="1199034"/>
          </a:xfrm>
          <a:prstGeom prst="rect">
            <a:avLst/>
          </a:prstGeom>
          <a:solidFill>
            <a:srgbClr val="71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S3</a:t>
            </a:r>
          </a:p>
          <a:p>
            <a:pPr algn="ctr"/>
            <a:r>
              <a:rPr lang="en-US" sz="1400" b="1" dirty="0">
                <a:latin typeface="+mn-lt"/>
                <a:ea typeface="Segoe UI" panose="020B0502040204020203" pitchFamily="34" charset="0"/>
                <a:cs typeface="Segoe UI" panose="020B0502040204020203" pitchFamily="34" charset="0"/>
              </a:rPr>
              <a:t>113-197-232</a:t>
            </a:r>
          </a:p>
        </p:txBody>
      </p:sp>
      <p:sp>
        <p:nvSpPr>
          <p:cNvPr id="33" name="Rectangle 32"/>
          <p:cNvSpPr/>
          <p:nvPr userDrawn="1"/>
        </p:nvSpPr>
        <p:spPr>
          <a:xfrm>
            <a:off x="578581" y="4770016"/>
            <a:ext cx="1199034" cy="1199034"/>
          </a:xfrm>
          <a:prstGeom prst="rect">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S1</a:t>
            </a:r>
          </a:p>
          <a:p>
            <a:pPr algn="ctr"/>
            <a:r>
              <a:rPr lang="en-US" sz="1400" b="1" dirty="0">
                <a:latin typeface="+mn-lt"/>
                <a:ea typeface="Segoe UI" panose="020B0502040204020203" pitchFamily="34" charset="0"/>
                <a:cs typeface="Segoe UI" panose="020B0502040204020203" pitchFamily="34" charset="0"/>
              </a:rPr>
              <a:t>128-130-133</a:t>
            </a:r>
          </a:p>
        </p:txBody>
      </p:sp>
      <p:sp>
        <p:nvSpPr>
          <p:cNvPr id="34" name="Rectangle 33"/>
          <p:cNvSpPr/>
          <p:nvPr userDrawn="1"/>
        </p:nvSpPr>
        <p:spPr>
          <a:xfrm>
            <a:off x="1856658" y="4770016"/>
            <a:ext cx="1199034" cy="1199034"/>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S2</a:t>
            </a:r>
          </a:p>
          <a:p>
            <a:pPr algn="ctr"/>
            <a:r>
              <a:rPr lang="en-US" sz="1400" b="1" dirty="0">
                <a:latin typeface="+mn-lt"/>
                <a:ea typeface="Segoe UI" panose="020B0502040204020203" pitchFamily="34" charset="0"/>
                <a:cs typeface="Segoe UI" panose="020B0502040204020203" pitchFamily="34" charset="0"/>
              </a:rPr>
              <a:t>167-169-172</a:t>
            </a:r>
          </a:p>
        </p:txBody>
      </p:sp>
      <p:sp>
        <p:nvSpPr>
          <p:cNvPr id="35" name="Rectangle 34"/>
          <p:cNvSpPr/>
          <p:nvPr userDrawn="1"/>
        </p:nvSpPr>
        <p:spPr>
          <a:xfrm>
            <a:off x="3134735" y="4770016"/>
            <a:ext cx="1199034" cy="1199034"/>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S3</a:t>
            </a:r>
          </a:p>
          <a:p>
            <a:pPr algn="ctr"/>
            <a:r>
              <a:rPr lang="en-US" sz="1400" b="1" dirty="0">
                <a:latin typeface="+mn-lt"/>
                <a:ea typeface="Segoe UI" panose="020B0502040204020203" pitchFamily="34" charset="0"/>
                <a:cs typeface="Segoe UI" panose="020B0502040204020203" pitchFamily="34" charset="0"/>
              </a:rPr>
              <a:t>209-211-212</a:t>
            </a:r>
          </a:p>
        </p:txBody>
      </p:sp>
      <p:sp>
        <p:nvSpPr>
          <p:cNvPr id="36" name="Rectangle 35"/>
          <p:cNvSpPr/>
          <p:nvPr userDrawn="1"/>
        </p:nvSpPr>
        <p:spPr>
          <a:xfrm>
            <a:off x="4868920" y="3416363"/>
            <a:ext cx="1199034" cy="806863"/>
          </a:xfrm>
          <a:prstGeom prst="rect">
            <a:avLst/>
          </a:prstGeom>
          <a:solidFill>
            <a:srgbClr val="9AC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A1</a:t>
            </a:r>
          </a:p>
          <a:p>
            <a:pPr algn="ctr"/>
            <a:r>
              <a:rPr lang="en-US" sz="1400" b="1" dirty="0">
                <a:latin typeface="+mn-lt"/>
                <a:ea typeface="Segoe UI" panose="020B0502040204020203" pitchFamily="34" charset="0"/>
                <a:cs typeface="Segoe UI" panose="020B0502040204020203" pitchFamily="34" charset="0"/>
              </a:rPr>
              <a:t>154-202-60</a:t>
            </a:r>
          </a:p>
        </p:txBody>
      </p:sp>
      <p:sp>
        <p:nvSpPr>
          <p:cNvPr id="37" name="Rectangle 36"/>
          <p:cNvSpPr/>
          <p:nvPr userDrawn="1"/>
        </p:nvSpPr>
        <p:spPr>
          <a:xfrm>
            <a:off x="6150321" y="3416365"/>
            <a:ext cx="1199034" cy="806863"/>
          </a:xfrm>
          <a:prstGeom prst="rect">
            <a:avLst/>
          </a:prstGeom>
          <a:solidFill>
            <a:srgbClr val="B7D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A2</a:t>
            </a:r>
          </a:p>
          <a:p>
            <a:pPr algn="ctr"/>
            <a:r>
              <a:rPr lang="en-US" sz="1400" b="1" dirty="0">
                <a:latin typeface="+mn-lt"/>
                <a:ea typeface="Segoe UI" panose="020B0502040204020203" pitchFamily="34" charset="0"/>
                <a:cs typeface="Segoe UI" panose="020B0502040204020203" pitchFamily="34" charset="0"/>
              </a:rPr>
              <a:t>183-212-51</a:t>
            </a:r>
          </a:p>
        </p:txBody>
      </p:sp>
      <p:sp>
        <p:nvSpPr>
          <p:cNvPr id="38" name="Rectangle 37"/>
          <p:cNvSpPr/>
          <p:nvPr userDrawn="1"/>
        </p:nvSpPr>
        <p:spPr>
          <a:xfrm>
            <a:off x="4868915" y="4294324"/>
            <a:ext cx="1199034" cy="806863"/>
          </a:xfrm>
          <a:prstGeom prst="rect">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A1</a:t>
            </a:r>
          </a:p>
          <a:p>
            <a:pPr algn="ctr"/>
            <a:r>
              <a:rPr lang="en-US" sz="1400" b="1" dirty="0">
                <a:latin typeface="+mn-lt"/>
                <a:ea typeface="Segoe UI" panose="020B0502040204020203" pitchFamily="34" charset="0"/>
                <a:cs typeface="Segoe UI" panose="020B0502040204020203" pitchFamily="34" charset="0"/>
              </a:rPr>
              <a:t>255-181-0</a:t>
            </a:r>
          </a:p>
        </p:txBody>
      </p:sp>
      <p:sp>
        <p:nvSpPr>
          <p:cNvPr id="39" name="Rectangle 38"/>
          <p:cNvSpPr/>
          <p:nvPr userDrawn="1"/>
        </p:nvSpPr>
        <p:spPr>
          <a:xfrm>
            <a:off x="6150315" y="4294324"/>
            <a:ext cx="1199034" cy="806863"/>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A2</a:t>
            </a:r>
          </a:p>
          <a:p>
            <a:pPr algn="ctr"/>
            <a:r>
              <a:rPr lang="en-US" sz="1400" b="1" dirty="0">
                <a:latin typeface="+mn-lt"/>
                <a:ea typeface="Segoe UI" panose="020B0502040204020203" pitchFamily="34" charset="0"/>
                <a:cs typeface="Segoe UI" panose="020B0502040204020203" pitchFamily="34" charset="0"/>
              </a:rPr>
              <a:t>255-205-0</a:t>
            </a:r>
          </a:p>
        </p:txBody>
      </p:sp>
      <p:sp>
        <p:nvSpPr>
          <p:cNvPr id="40" name="Rectangle 39"/>
          <p:cNvSpPr/>
          <p:nvPr userDrawn="1"/>
        </p:nvSpPr>
        <p:spPr>
          <a:xfrm>
            <a:off x="4865846" y="5168685"/>
            <a:ext cx="1199034" cy="806863"/>
          </a:xfrm>
          <a:prstGeom prst="rect">
            <a:avLst/>
          </a:prstGeom>
          <a:solidFill>
            <a:srgbClr val="873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A1</a:t>
            </a:r>
          </a:p>
          <a:p>
            <a:pPr algn="ctr"/>
            <a:r>
              <a:rPr lang="en-US" sz="1400" b="1" dirty="0">
                <a:latin typeface="+mn-lt"/>
                <a:ea typeface="Segoe UI" panose="020B0502040204020203" pitchFamily="34" charset="0"/>
                <a:cs typeface="Segoe UI" panose="020B0502040204020203" pitchFamily="34" charset="0"/>
              </a:rPr>
              <a:t>135-50-153</a:t>
            </a:r>
          </a:p>
        </p:txBody>
      </p:sp>
      <p:sp>
        <p:nvSpPr>
          <p:cNvPr id="41" name="Rectangle 40"/>
          <p:cNvSpPr/>
          <p:nvPr userDrawn="1"/>
        </p:nvSpPr>
        <p:spPr>
          <a:xfrm>
            <a:off x="6147246" y="5168685"/>
            <a:ext cx="1199034" cy="806863"/>
          </a:xfrm>
          <a:prstGeom prst="rect">
            <a:avLst/>
          </a:prstGeom>
          <a:solidFill>
            <a:srgbClr val="A43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A2</a:t>
            </a:r>
          </a:p>
          <a:p>
            <a:pPr algn="ctr"/>
            <a:r>
              <a:rPr lang="en-US" sz="1400" b="1" dirty="0">
                <a:latin typeface="+mn-lt"/>
                <a:ea typeface="Segoe UI" panose="020B0502040204020203" pitchFamily="34" charset="0"/>
                <a:cs typeface="Segoe UI" panose="020B0502040204020203" pitchFamily="34" charset="0"/>
              </a:rPr>
              <a:t>164-55-138</a:t>
            </a:r>
          </a:p>
        </p:txBody>
      </p:sp>
      <p:sp>
        <p:nvSpPr>
          <p:cNvPr id="44" name="TextBox 43"/>
          <p:cNvSpPr txBox="1"/>
          <p:nvPr userDrawn="1"/>
        </p:nvSpPr>
        <p:spPr>
          <a:xfrm>
            <a:off x="4773748" y="2312153"/>
            <a:ext cx="2480434" cy="461665"/>
          </a:xfrm>
          <a:prstGeom prst="rect">
            <a:avLst/>
          </a:prstGeom>
          <a:noFill/>
        </p:spPr>
        <p:txBody>
          <a:bodyPr wrap="square" rtlCol="0">
            <a:spAutoFit/>
          </a:bodyPr>
          <a:lstStyle/>
          <a:p>
            <a:pPr algn="l"/>
            <a:r>
              <a:rPr lang="en-US" sz="2400" baseline="0" dirty="0">
                <a:latin typeface="+mn-lt"/>
              </a:rPr>
              <a:t>accent palette</a:t>
            </a:r>
            <a:endParaRPr lang="en-US" sz="2400" dirty="0">
              <a:latin typeface="+mn-lt"/>
            </a:endParaRPr>
          </a:p>
        </p:txBody>
      </p:sp>
      <p:sp>
        <p:nvSpPr>
          <p:cNvPr id="45" name="Rectangle 44"/>
          <p:cNvSpPr/>
          <p:nvPr userDrawn="1"/>
        </p:nvSpPr>
        <p:spPr>
          <a:xfrm>
            <a:off x="7911761" y="5629176"/>
            <a:ext cx="1050121" cy="347736"/>
          </a:xfrm>
          <a:prstGeom prst="rect">
            <a:avLst/>
          </a:prstGeom>
          <a:solidFill>
            <a:srgbClr val="629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98-157-55</a:t>
            </a:r>
          </a:p>
        </p:txBody>
      </p:sp>
      <p:sp>
        <p:nvSpPr>
          <p:cNvPr id="46" name="Rectangle 45"/>
          <p:cNvSpPr/>
          <p:nvPr userDrawn="1"/>
        </p:nvSpPr>
        <p:spPr>
          <a:xfrm>
            <a:off x="9030771" y="5629175"/>
            <a:ext cx="1050121" cy="347736"/>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255-207-1</a:t>
            </a:r>
          </a:p>
        </p:txBody>
      </p:sp>
      <p:sp>
        <p:nvSpPr>
          <p:cNvPr id="47" name="Rectangle 46"/>
          <p:cNvSpPr/>
          <p:nvPr userDrawn="1"/>
        </p:nvSpPr>
        <p:spPr>
          <a:xfrm>
            <a:off x="10149781" y="5629175"/>
            <a:ext cx="1050121" cy="347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192-0-0</a:t>
            </a:r>
          </a:p>
        </p:txBody>
      </p:sp>
      <p:sp>
        <p:nvSpPr>
          <p:cNvPr id="49" name="TextBox 48"/>
          <p:cNvSpPr txBox="1"/>
          <p:nvPr userDrawn="1"/>
        </p:nvSpPr>
        <p:spPr>
          <a:xfrm>
            <a:off x="1817080" y="1370290"/>
            <a:ext cx="2516689" cy="830997"/>
          </a:xfrm>
          <a:prstGeom prst="rect">
            <a:avLst/>
          </a:prstGeom>
          <a:noFill/>
        </p:spPr>
        <p:txBody>
          <a:bodyPr wrap="square" rtlCol="0">
            <a:spAutoFit/>
          </a:bodyPr>
          <a:lstStyle/>
          <a:p>
            <a:pPr algn="l"/>
            <a:r>
              <a:rPr lang="en-US" sz="1200" baseline="0" dirty="0">
                <a:latin typeface="+mn-lt"/>
              </a:rPr>
              <a:t>Micron’s corporate color system retains a strong sense of the original blue color has defined us from the beginning. </a:t>
            </a:r>
            <a:endParaRPr lang="en-US" sz="1200" dirty="0">
              <a:latin typeface="+mn-lt"/>
            </a:endParaRPr>
          </a:p>
        </p:txBody>
      </p:sp>
      <p:sp>
        <p:nvSpPr>
          <p:cNvPr id="50" name="TextBox 49"/>
          <p:cNvSpPr txBox="1"/>
          <p:nvPr userDrawn="1"/>
        </p:nvSpPr>
        <p:spPr>
          <a:xfrm>
            <a:off x="1791374" y="3913787"/>
            <a:ext cx="2542395" cy="830997"/>
          </a:xfrm>
          <a:prstGeom prst="rect">
            <a:avLst/>
          </a:prstGeom>
          <a:noFill/>
        </p:spPr>
        <p:txBody>
          <a:bodyPr wrap="square" rtlCol="0">
            <a:spAutoFit/>
          </a:bodyPr>
          <a:lstStyle/>
          <a:p>
            <a:pPr algn="l"/>
            <a:r>
              <a:rPr lang="en-US" sz="1200" baseline="0" dirty="0">
                <a:latin typeface="+mn-lt"/>
              </a:rPr>
              <a:t>We offer gray and a gray palette as a secondary color, which can be used with our Micron blue and blue palette. </a:t>
            </a:r>
            <a:endParaRPr lang="en-US" sz="1200" dirty="0">
              <a:latin typeface="+mn-lt"/>
            </a:endParaRPr>
          </a:p>
        </p:txBody>
      </p:sp>
      <p:sp>
        <p:nvSpPr>
          <p:cNvPr id="52" name="TextBox 51"/>
          <p:cNvSpPr txBox="1"/>
          <p:nvPr userDrawn="1"/>
        </p:nvSpPr>
        <p:spPr>
          <a:xfrm>
            <a:off x="1817080" y="949290"/>
            <a:ext cx="2480434" cy="461665"/>
          </a:xfrm>
          <a:prstGeom prst="rect">
            <a:avLst/>
          </a:prstGeom>
          <a:noFill/>
        </p:spPr>
        <p:txBody>
          <a:bodyPr wrap="square" rtlCol="0">
            <a:spAutoFit/>
          </a:bodyPr>
          <a:lstStyle/>
          <a:p>
            <a:pPr algn="l"/>
            <a:r>
              <a:rPr lang="en-US" sz="2400" baseline="0" dirty="0">
                <a:latin typeface="+mn-lt"/>
              </a:rPr>
              <a:t>blue palette</a:t>
            </a:r>
            <a:endParaRPr lang="en-US" sz="2400" dirty="0">
              <a:latin typeface="+mn-lt"/>
            </a:endParaRPr>
          </a:p>
        </p:txBody>
      </p:sp>
      <p:sp>
        <p:nvSpPr>
          <p:cNvPr id="53" name="TextBox 52"/>
          <p:cNvSpPr txBox="1"/>
          <p:nvPr userDrawn="1"/>
        </p:nvSpPr>
        <p:spPr>
          <a:xfrm>
            <a:off x="1777615" y="3501432"/>
            <a:ext cx="2480434" cy="461665"/>
          </a:xfrm>
          <a:prstGeom prst="rect">
            <a:avLst/>
          </a:prstGeom>
          <a:noFill/>
        </p:spPr>
        <p:txBody>
          <a:bodyPr wrap="square" rtlCol="0">
            <a:spAutoFit/>
          </a:bodyPr>
          <a:lstStyle/>
          <a:p>
            <a:pPr algn="l"/>
            <a:r>
              <a:rPr lang="en-US" sz="2400" baseline="0" dirty="0">
                <a:latin typeface="+mn-lt"/>
              </a:rPr>
              <a:t>gray palette</a:t>
            </a:r>
            <a:endParaRPr lang="en-US" sz="2400" dirty="0">
              <a:latin typeface="+mn-lt"/>
            </a:endParaRPr>
          </a:p>
        </p:txBody>
      </p:sp>
      <p:sp>
        <p:nvSpPr>
          <p:cNvPr id="2" name="Rectangle 1"/>
          <p:cNvSpPr/>
          <p:nvPr userDrawn="1"/>
        </p:nvSpPr>
        <p:spPr>
          <a:xfrm>
            <a:off x="4773748" y="2734879"/>
            <a:ext cx="2480434" cy="646331"/>
          </a:xfrm>
          <a:prstGeom prst="rect">
            <a:avLst/>
          </a:prstGeom>
        </p:spPr>
        <p:txBody>
          <a:bodyPr wrap="square">
            <a:spAutoFit/>
          </a:bodyPr>
          <a:lstStyle/>
          <a:p>
            <a:r>
              <a:rPr lang="en-US" sz="1200" baseline="0" dirty="0">
                <a:latin typeface="+mn-lt"/>
              </a:rPr>
              <a:t>White can also be used to lighten and balance our blue, gray and accent colors.</a:t>
            </a:r>
            <a:endParaRPr lang="en-US" sz="1200" dirty="0"/>
          </a:p>
        </p:txBody>
      </p:sp>
      <p:sp>
        <p:nvSpPr>
          <p:cNvPr id="54" name="TextBox 53"/>
          <p:cNvSpPr txBox="1"/>
          <p:nvPr userDrawn="1"/>
        </p:nvSpPr>
        <p:spPr>
          <a:xfrm>
            <a:off x="7840386" y="4744784"/>
            <a:ext cx="2480434" cy="461665"/>
          </a:xfrm>
          <a:prstGeom prst="rect">
            <a:avLst/>
          </a:prstGeom>
          <a:noFill/>
        </p:spPr>
        <p:txBody>
          <a:bodyPr wrap="square" rtlCol="0">
            <a:spAutoFit/>
          </a:bodyPr>
          <a:lstStyle/>
          <a:p>
            <a:pPr algn="l"/>
            <a:r>
              <a:rPr lang="en-US" sz="2400" baseline="0" dirty="0">
                <a:latin typeface="+mn-lt"/>
              </a:rPr>
              <a:t>status palette</a:t>
            </a:r>
            <a:endParaRPr lang="en-US" sz="2400" dirty="0">
              <a:latin typeface="+mn-lt"/>
            </a:endParaRPr>
          </a:p>
        </p:txBody>
      </p:sp>
      <p:sp>
        <p:nvSpPr>
          <p:cNvPr id="55" name="Rectangle 54"/>
          <p:cNvSpPr/>
          <p:nvPr userDrawn="1"/>
        </p:nvSpPr>
        <p:spPr>
          <a:xfrm>
            <a:off x="7840386" y="5167510"/>
            <a:ext cx="2480434" cy="461665"/>
          </a:xfrm>
          <a:prstGeom prst="rect">
            <a:avLst/>
          </a:prstGeom>
        </p:spPr>
        <p:txBody>
          <a:bodyPr wrap="square">
            <a:spAutoFit/>
          </a:bodyPr>
          <a:lstStyle/>
          <a:p>
            <a:pPr algn="l"/>
            <a:r>
              <a:rPr lang="en-US" sz="1200" dirty="0">
                <a:latin typeface="Arial" panose="020B0604020202020204" pitchFamily="34" charset="0"/>
                <a:cs typeface="Arial" panose="020B0604020202020204" pitchFamily="34" charset="0"/>
              </a:rPr>
              <a:t>Colors to be used only as status indicators. </a:t>
            </a:r>
          </a:p>
        </p:txBody>
      </p:sp>
      <p:sp>
        <p:nvSpPr>
          <p:cNvPr id="56" name="Rectangle 55"/>
          <p:cNvSpPr/>
          <p:nvPr userDrawn="1"/>
        </p:nvSpPr>
        <p:spPr>
          <a:xfrm>
            <a:off x="7911761" y="2734878"/>
            <a:ext cx="2480434" cy="646331"/>
          </a:xfrm>
          <a:prstGeom prst="rect">
            <a:avLst/>
          </a:prstGeom>
        </p:spPr>
        <p:txBody>
          <a:bodyPr wrap="square">
            <a:spAutoFit/>
          </a:bodyPr>
          <a:lstStyle/>
          <a:p>
            <a:r>
              <a:rPr lang="en-US" sz="1200" baseline="0" dirty="0">
                <a:latin typeface="+mn-lt"/>
              </a:rPr>
              <a:t>For more information on how to change colors using RGB codes, visit the ppt training page.</a:t>
            </a:r>
            <a:endParaRPr lang="en-US" sz="1200" dirty="0"/>
          </a:p>
        </p:txBody>
      </p:sp>
      <p:sp>
        <p:nvSpPr>
          <p:cNvPr id="57" name="TextBox 56"/>
          <p:cNvSpPr txBox="1"/>
          <p:nvPr userDrawn="1"/>
        </p:nvSpPr>
        <p:spPr>
          <a:xfrm>
            <a:off x="7911761" y="2312153"/>
            <a:ext cx="2480434" cy="461665"/>
          </a:xfrm>
          <a:prstGeom prst="rect">
            <a:avLst/>
          </a:prstGeom>
          <a:noFill/>
        </p:spPr>
        <p:txBody>
          <a:bodyPr wrap="square" rtlCol="0">
            <a:spAutoFit/>
          </a:bodyPr>
          <a:lstStyle/>
          <a:p>
            <a:pPr algn="l"/>
            <a:r>
              <a:rPr lang="en-US" sz="2400" baseline="0" dirty="0">
                <a:latin typeface="+mn-lt"/>
              </a:rPr>
              <a:t>how to use</a:t>
            </a:r>
            <a:endParaRPr lang="en-US" sz="2400" dirty="0">
              <a:latin typeface="+mn-lt"/>
            </a:endParaRPr>
          </a:p>
        </p:txBody>
      </p:sp>
    </p:spTree>
    <p:extLst>
      <p:ext uri="{BB962C8B-B14F-4D97-AF65-F5344CB8AC3E}">
        <p14:creationId xmlns:p14="http://schemas.microsoft.com/office/powerpoint/2010/main" val="275616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rucial Title">
    <p:bg>
      <p:bgPr>
        <a:solidFill>
          <a:srgbClr val="58595B"/>
        </a:solidFill>
        <a:effectLst/>
      </p:bgPr>
    </p:bg>
    <p:spTree>
      <p:nvGrpSpPr>
        <p:cNvPr id="1" name=""/>
        <p:cNvGrpSpPr/>
        <p:nvPr/>
      </p:nvGrpSpPr>
      <p:grpSpPr>
        <a:xfrm>
          <a:off x="0" y="0"/>
          <a:ext cx="0" cy="0"/>
          <a:chOff x="0" y="0"/>
          <a:chExt cx="0" cy="0"/>
        </a:xfrm>
      </p:grpSpPr>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7"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8"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November 25, 2018</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586430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rucial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8"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November 25, 2018</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4495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rucial Closing">
    <p:bg>
      <p:bgPr>
        <a:solidFill>
          <a:srgbClr val="58595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4215" y="1973108"/>
            <a:ext cx="5823570" cy="2911785"/>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November 25, 2018</a:t>
            </a:fld>
            <a:endParaRPr lang="en-US" dirty="0"/>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7463945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llistix Title">
    <p:bg>
      <p:bgPr>
        <a:solidFill>
          <a:srgbClr val="58595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8" name="TextBox 7"/>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November 25, 2018</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927051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llistix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12" name="TextBox 11"/>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November 25, 2018</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8278777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allistix Closing">
    <p:bg>
      <p:bgPr>
        <a:solidFill>
          <a:srgbClr val="58595B"/>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8648" y="1755324"/>
            <a:ext cx="6694704" cy="3347353"/>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November 25, 2018</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709748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F2D2701-F78D-4095-A39E-61DF3C4A4C04}" type="datetime4">
              <a:rPr lang="en-US" smtClean="0"/>
              <a:t>November 25, 2018</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1051560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77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EAA98F0A-2D28-4A84-9EAB-DBF27057C8F9}" type="datetime4">
              <a:rPr lang="en-US" smtClean="0"/>
              <a:t>November 25, 2018</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7"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
        <p:nvSpPr>
          <p:cNvPr id="9" name="Content Placeholder 2"/>
          <p:cNvSpPr>
            <a:spLocks noGrp="1"/>
          </p:cNvSpPr>
          <p:nvPr>
            <p:ph sz="half" idx="1"/>
          </p:nvPr>
        </p:nvSpPr>
        <p:spPr>
          <a:xfrm>
            <a:off x="838200" y="1628775"/>
            <a:ext cx="10515600" cy="4548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6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Transition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03202"/>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4410" y="6470556"/>
            <a:ext cx="914400" cy="248898"/>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fld id="{FD5BF9B1-2CD5-4E0A-A036-F8A386770A6F}" type="datetime4">
              <a:rPr lang="en-US" smtClean="0"/>
              <a:t>November 25, 2018</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54051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rgbClr val="0077C8"/>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03202"/>
            <a:ext cx="10515600" cy="1500187"/>
          </a:xfrm>
        </p:spPr>
        <p:txBody>
          <a:bodyPr/>
          <a:lstStyle>
            <a:lvl1pPr marL="0" indent="0">
              <a:buNone/>
              <a:defRPr sz="2400">
                <a:solidFill>
                  <a:srgbClr val="58595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591E8161-C7D8-4E89-83CF-1400BBFEB4E3}" type="datetime4">
              <a:rPr lang="en-US" smtClean="0"/>
              <a:t>November 25, 2018</a:t>
            </a:fld>
            <a:endParaRPr lang="en-US" dirty="0"/>
          </a:p>
        </p:txBody>
      </p:sp>
      <p:sp>
        <p:nvSpPr>
          <p:cNvPr id="5" name="Footer Placeholder 4"/>
          <p:cNvSpPr>
            <a:spLocks noGrp="1"/>
          </p:cNvSpPr>
          <p:nvPr>
            <p:ph type="ftr" sz="quarter" idx="11"/>
          </p:nvPr>
        </p:nvSpPr>
        <p:spPr/>
        <p:txBody>
          <a:bodyPr/>
          <a:lstStyle/>
          <a:p>
            <a:r>
              <a:rPr lang="en-US"/>
              <a:t>Micron Confidential</a:t>
            </a:r>
            <a:endParaRPr lang="en-US" dirty="0"/>
          </a:p>
        </p:txBody>
      </p:sp>
      <p:sp>
        <p:nvSpPr>
          <p:cNvPr id="6" name="Slide Number Placeholder 5"/>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4032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Vertical Image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62701" y="276224"/>
            <a:ext cx="5553074" cy="3071813"/>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1" y="0"/>
            <a:ext cx="6096001" cy="6858000"/>
          </a:xfrm>
        </p:spPr>
        <p:txBody>
          <a:bodyPr/>
          <a:lstStyle>
            <a:lvl1pPr marL="0" indent="0">
              <a:buNone/>
              <a:defRPr>
                <a:solidFill>
                  <a:schemeClr val="bg1"/>
                </a:solidFill>
              </a:defRPr>
            </a:lvl1pPr>
          </a:lstStyle>
          <a:p>
            <a:r>
              <a:rPr lang="en-US" dirty="0"/>
              <a:t>Image</a:t>
            </a:r>
          </a:p>
        </p:txBody>
      </p:sp>
      <p:sp>
        <p:nvSpPr>
          <p:cNvPr id="8" name="Text Placeholder 4"/>
          <p:cNvSpPr>
            <a:spLocks noGrp="1"/>
          </p:cNvSpPr>
          <p:nvPr>
            <p:ph type="body" sz="quarter" idx="11"/>
          </p:nvPr>
        </p:nvSpPr>
        <p:spPr>
          <a:xfrm>
            <a:off x="6362701" y="3429000"/>
            <a:ext cx="5553073" cy="2940269"/>
          </a:xfrm>
        </p:spPr>
        <p:txBody>
          <a:bodyP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a:xfrm>
            <a:off x="6363543" y="6412007"/>
            <a:ext cx="1710155" cy="365125"/>
          </a:xfrm>
        </p:spPr>
        <p:txBody>
          <a:bodyPr/>
          <a:lstStyle>
            <a:lvl1pPr algn="l">
              <a:defRPr/>
            </a:lvl1pPr>
          </a:lstStyle>
          <a:p>
            <a:fld id="{4FB25FF7-E416-4516-BA11-FC11BBA2AED8}" type="datetime4">
              <a:rPr lang="en-US" smtClean="0"/>
              <a:t>November 25, 2018</a:t>
            </a:fld>
            <a:endParaRPr lang="en-US" dirty="0"/>
          </a:p>
        </p:txBody>
      </p:sp>
      <p:sp>
        <p:nvSpPr>
          <p:cNvPr id="4" name="Footer Placeholder 3"/>
          <p:cNvSpPr>
            <a:spLocks noGrp="1"/>
          </p:cNvSpPr>
          <p:nvPr>
            <p:ph type="ftr" sz="quarter" idx="13"/>
          </p:nvPr>
        </p:nvSpPr>
        <p:spPr/>
        <p:txBody>
          <a:bodyPr/>
          <a:lstStyle/>
          <a:p>
            <a:r>
              <a:rPr lang="en-US"/>
              <a:t>Micron Confidential</a:t>
            </a:r>
            <a:endParaRPr lang="en-US" dirty="0"/>
          </a:p>
        </p:txBody>
      </p:sp>
      <p:sp>
        <p:nvSpPr>
          <p:cNvPr id="6" name="Slide Number Placeholder 5"/>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1410602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Image with Whit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4"/>
          <p:cNvSpPr>
            <a:spLocks noGrp="1"/>
          </p:cNvSpPr>
          <p:nvPr>
            <p:ph type="pic" sz="quarter" idx="10" hasCustomPrompt="1"/>
          </p:nvPr>
        </p:nvSpPr>
        <p:spPr>
          <a:xfrm>
            <a:off x="0" y="0"/>
            <a:ext cx="4145280" cy="6858000"/>
          </a:xfrm>
        </p:spPr>
        <p:txBody>
          <a:bodyPr/>
          <a:lstStyle>
            <a:lvl1pPr marL="0" indent="0">
              <a:buNone/>
              <a:defRPr>
                <a:solidFill>
                  <a:schemeClr val="bg1"/>
                </a:solidFill>
              </a:defRPr>
            </a:lvl1pPr>
          </a:lstStyle>
          <a:p>
            <a:r>
              <a:rPr lang="en-US" dirty="0"/>
              <a:t>Image</a:t>
            </a:r>
          </a:p>
        </p:txBody>
      </p:sp>
      <p:sp>
        <p:nvSpPr>
          <p:cNvPr id="4" name="Date Placeholder 3"/>
          <p:cNvSpPr>
            <a:spLocks noGrp="1"/>
          </p:cNvSpPr>
          <p:nvPr>
            <p:ph type="dt" sz="half" idx="13"/>
          </p:nvPr>
        </p:nvSpPr>
        <p:spPr>
          <a:xfrm>
            <a:off x="4427734" y="6412007"/>
            <a:ext cx="1710155" cy="365125"/>
          </a:xfrm>
        </p:spPr>
        <p:txBody>
          <a:bodyPr/>
          <a:lstStyle>
            <a:lvl1pPr algn="l">
              <a:defRPr/>
            </a:lvl1pPr>
          </a:lstStyle>
          <a:p>
            <a:fld id="{AB354393-6454-4F53-97F9-CCABD1DCDDD4}" type="datetime4">
              <a:rPr lang="en-US" smtClean="0"/>
              <a:t>November 25, 2018</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9" name="Slide Number Placeholder 8"/>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885547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Gray with Content">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059936" cy="6858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3"/>
          </p:nvPr>
        </p:nvSpPr>
        <p:spPr>
          <a:xfrm>
            <a:off x="4427733" y="6412007"/>
            <a:ext cx="1710155" cy="365125"/>
          </a:xfrm>
        </p:spPr>
        <p:txBody>
          <a:bodyPr/>
          <a:lstStyle>
            <a:lvl1pPr algn="l">
              <a:defRPr/>
            </a:lvl1pPr>
          </a:lstStyle>
          <a:p>
            <a:fld id="{455A8A2E-26C9-48CC-BB2E-E40BB5F1017D}" type="datetime4">
              <a:rPr lang="en-US" smtClean="0"/>
              <a:t>November 25, 2018</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8" name="Slide Number Placeholder 7"/>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323256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0CFB5DD6-B5A9-42D8-8E78-3203A252046E}" type="datetime4">
              <a:rPr lang="en-US" smtClean="0"/>
              <a:t>November 25, 2018</a:t>
            </a:fld>
            <a:endParaRPr lang="en-US" dirty="0"/>
          </a:p>
        </p:txBody>
      </p:sp>
      <p:sp>
        <p:nvSpPr>
          <p:cNvPr id="5"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6"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260006165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73" r:id="rId4"/>
    <p:sldLayoutId id="2147483651" r:id="rId5"/>
    <p:sldLayoutId id="2147483661" r:id="rId6"/>
    <p:sldLayoutId id="2147483662" r:id="rId7"/>
    <p:sldLayoutId id="2147483701" r:id="rId8"/>
    <p:sldLayoutId id="2147483698" r:id="rId9"/>
    <p:sldLayoutId id="2147483692" r:id="rId10"/>
    <p:sldLayoutId id="2147483693" r:id="rId11"/>
    <p:sldLayoutId id="2147483695" r:id="rId12"/>
    <p:sldLayoutId id="2147483696" r:id="rId13"/>
    <p:sldLayoutId id="2147483672" r:id="rId14"/>
    <p:sldLayoutId id="2147483652" r:id="rId15"/>
    <p:sldLayoutId id="2147483668" r:id="rId16"/>
    <p:sldLayoutId id="2147483671" r:id="rId17"/>
    <p:sldLayoutId id="2147483654" r:id="rId18"/>
    <p:sldLayoutId id="2147483675" r:id="rId19"/>
    <p:sldLayoutId id="2147483655" r:id="rId20"/>
    <p:sldLayoutId id="2147483674" r:id="rId21"/>
    <p:sldLayoutId id="2147483700" r:id="rId22"/>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C9AA1E17-0D0A-4F25-BF38-BAACE58E556E}" type="datetime4">
              <a:rPr lang="en-US" smtClean="0"/>
              <a:t>November 25, 2018</a:t>
            </a:fld>
            <a:endParaRPr lang="en-US" dirty="0"/>
          </a:p>
        </p:txBody>
      </p:sp>
      <p:sp>
        <p:nvSpPr>
          <p:cNvPr id="13"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14"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126971158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87" r:id="rId3"/>
    <p:sldLayoutId id="2147483681" r:id="rId4"/>
    <p:sldLayoutId id="2147483683" r:id="rId5"/>
    <p:sldLayoutId id="2147483688" r:id="rId6"/>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2860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2860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2860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2860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ts.stackexchange.com/questions/221246/such-thing-as-a-weighted-correlation" TargetMode="External"/><Relationship Id="rId1" Type="http://schemas.openxmlformats.org/officeDocument/2006/relationships/slideLayout" Target="../slideLayouts/slideLayout3.xml"/><Relationship Id="rId4"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F10 Data Science</a:t>
            </a:r>
          </a:p>
        </p:txBody>
      </p:sp>
      <p:sp>
        <p:nvSpPr>
          <p:cNvPr id="3" name="Text Placeholder 2"/>
          <p:cNvSpPr>
            <a:spLocks noGrp="1"/>
          </p:cNvSpPr>
          <p:nvPr>
            <p:ph type="body" sz="quarter" idx="10"/>
          </p:nvPr>
        </p:nvSpPr>
        <p:spPr/>
        <p:txBody>
          <a:bodyPr/>
          <a:lstStyle/>
          <a:p>
            <a:r>
              <a:rPr lang="en-US" dirty="0"/>
              <a:t>Tan Peng/ </a:t>
            </a:r>
            <a:r>
              <a:rPr lang="en-US" dirty="0" err="1"/>
              <a:t>Siqi</a:t>
            </a:r>
            <a:r>
              <a:rPr lang="en-US" dirty="0"/>
              <a:t>/ </a:t>
            </a:r>
            <a:r>
              <a:rPr lang="en-US" dirty="0" err="1"/>
              <a:t>Kaiqin</a:t>
            </a:r>
            <a:endParaRPr lang="en-US" dirty="0"/>
          </a:p>
        </p:txBody>
      </p:sp>
      <p:sp>
        <p:nvSpPr>
          <p:cNvPr id="4" name="Title 3"/>
          <p:cNvSpPr>
            <a:spLocks noGrp="1"/>
          </p:cNvSpPr>
          <p:nvPr>
            <p:ph type="ctrTitle"/>
          </p:nvPr>
        </p:nvSpPr>
        <p:spPr/>
        <p:txBody>
          <a:bodyPr/>
          <a:lstStyle/>
          <a:p>
            <a:r>
              <a:rPr lang="en-US" dirty="0"/>
              <a:t>RDA/Chronic OOC AD Introduction</a:t>
            </a:r>
          </a:p>
        </p:txBody>
      </p:sp>
      <p:sp>
        <p:nvSpPr>
          <p:cNvPr id="5" name="Footer Placeholder 4"/>
          <p:cNvSpPr>
            <a:spLocks noGrp="1"/>
          </p:cNvSpPr>
          <p:nvPr>
            <p:ph type="ftr" sz="quarter" idx="12"/>
          </p:nvPr>
        </p:nvSpPr>
        <p:spPr/>
        <p:txBody>
          <a:bodyPr/>
          <a:lstStyle/>
          <a:p>
            <a:r>
              <a:rPr lang="en-US" dirty="0"/>
              <a:t>Micron Confidential</a:t>
            </a:r>
          </a:p>
        </p:txBody>
      </p:sp>
      <p:sp>
        <p:nvSpPr>
          <p:cNvPr id="6" name="Slide Number Placeholder 5"/>
          <p:cNvSpPr>
            <a:spLocks noGrp="1"/>
          </p:cNvSpPr>
          <p:nvPr>
            <p:ph type="sldNum" sz="quarter" idx="13"/>
          </p:nvPr>
        </p:nvSpPr>
        <p:spPr/>
        <p:txBody>
          <a:bodyPr/>
          <a:lstStyle/>
          <a:p>
            <a:fld id="{B7E7695C-FCF1-4AA0-9B93-7941FED13DC4}" type="slidenum">
              <a:rPr lang="en-US" smtClean="0"/>
              <a:pPr/>
              <a:t>1</a:t>
            </a:fld>
            <a:endParaRPr lang="en-US" dirty="0"/>
          </a:p>
        </p:txBody>
      </p:sp>
    </p:spTree>
    <p:extLst>
      <p:ext uri="{BB962C8B-B14F-4D97-AF65-F5344CB8AC3E}">
        <p14:creationId xmlns:p14="http://schemas.microsoft.com/office/powerpoint/2010/main" val="177066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10</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PM/CM Lead Lot Data</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QDR data source from </a:t>
            </a:r>
            <a:r>
              <a:rPr lang="en-US" b="1" dirty="0">
                <a:latin typeface="Segoe UI" panose="020B0502040204020203" pitchFamily="34" charset="0"/>
                <a:cs typeface="Segoe UI" panose="020B0502040204020203" pitchFamily="34" charset="0"/>
              </a:rPr>
              <a:t>Teradata</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sz="1600" dirty="0">
                <a:latin typeface="Segoe UI" panose="020B0502040204020203" pitchFamily="34" charset="0"/>
                <a:cs typeface="Segoe UI" panose="020B0502040204020203" pitchFamily="34" charset="0"/>
              </a:rPr>
              <a:t>Databases: </a:t>
            </a:r>
            <a:endParaRPr lang="en-US" sz="1400" dirty="0">
              <a:latin typeface="Segoe UI" panose="020B0502040204020203" pitchFamily="34" charset="0"/>
              <a:cs typeface="Segoe UI" panose="020B0502040204020203" pitchFamily="34" charset="0"/>
            </a:endParaRPr>
          </a:p>
          <a:p>
            <a:pPr lvl="3"/>
            <a:r>
              <a:rPr lang="en-US" sz="1400" dirty="0">
                <a:latin typeface="Segoe UI" panose="020B0502040204020203" pitchFamily="34" charset="0"/>
                <a:cs typeface="Segoe UI" panose="020B0502040204020203" pitchFamily="34" charset="0"/>
              </a:rPr>
              <a:t>WW_MFG_IDS_DM / WW_MFG_DM / FAB_{fab}_FT_DM</a:t>
            </a:r>
            <a:endParaRPr lang="en-US" sz="1200" dirty="0">
              <a:latin typeface="Segoe UI" panose="020B0502040204020203" pitchFamily="34" charset="0"/>
              <a:cs typeface="Segoe UI" panose="020B0502040204020203" pitchFamily="34" charset="0"/>
            </a:endParaRPr>
          </a:p>
          <a:p>
            <a:pPr lvl="2"/>
            <a:r>
              <a:rPr lang="en-US" sz="1600" dirty="0">
                <a:latin typeface="Segoe UI" panose="020B0502040204020203" pitchFamily="34" charset="0"/>
                <a:cs typeface="Segoe UI" panose="020B0502040204020203" pitchFamily="34" charset="0"/>
              </a:rPr>
              <a:t>Tables: </a:t>
            </a:r>
            <a:endParaRPr lang="en-US" sz="1400" dirty="0">
              <a:latin typeface="Segoe UI" panose="020B0502040204020203" pitchFamily="34" charset="0"/>
              <a:cs typeface="Segoe UI" panose="020B0502040204020203" pitchFamily="34" charset="0"/>
            </a:endParaRPr>
          </a:p>
          <a:p>
            <a:pPr lvl="3"/>
            <a:r>
              <a:rPr lang="en-US" sz="1400" dirty="0">
                <a:latin typeface="Segoe UI" panose="020B0502040204020203" pitchFamily="34" charset="0"/>
                <a:cs typeface="Segoe UI" panose="020B0502040204020203" pitchFamily="34" charset="0"/>
              </a:rPr>
              <a:t>Obtain pm/cm information</a:t>
            </a:r>
            <a:endParaRPr lang="en-US" sz="1200" dirty="0">
              <a:latin typeface="Segoe UI" panose="020B0502040204020203" pitchFamily="34" charset="0"/>
              <a:cs typeface="Segoe UI" panose="020B0502040204020203" pitchFamily="34" charset="0"/>
            </a:endParaRPr>
          </a:p>
          <a:p>
            <a:pPr lvl="4"/>
            <a:r>
              <a:rPr lang="en-US" sz="1200" dirty="0">
                <a:latin typeface="Segoe UI" panose="020B0502040204020203" pitchFamily="34" charset="0"/>
                <a:cs typeface="Segoe UI" panose="020B0502040204020203" pitchFamily="34" charset="0"/>
              </a:rPr>
              <a:t>WW_MFG_IDS_DM.ET_EVENT_HISTORY</a:t>
            </a:r>
            <a:endParaRPr lang="en-US" sz="1100" dirty="0">
              <a:latin typeface="Segoe UI" panose="020B0502040204020203" pitchFamily="34" charset="0"/>
              <a:cs typeface="Segoe UI" panose="020B0502040204020203" pitchFamily="34" charset="0"/>
            </a:endParaRPr>
          </a:p>
          <a:p>
            <a:pPr lvl="4"/>
            <a:r>
              <a:rPr lang="en-US" sz="1200" dirty="0">
                <a:latin typeface="Segoe UI" panose="020B0502040204020203" pitchFamily="34" charset="0"/>
                <a:cs typeface="Segoe UI" panose="020B0502040204020203" pitchFamily="34" charset="0"/>
              </a:rPr>
              <a:t>WW_MFG_IDS_DM.ET_EQUIPMENT </a:t>
            </a:r>
          </a:p>
          <a:p>
            <a:pPr lvl="4"/>
            <a:r>
              <a:rPr lang="en-US" sz="1200" dirty="0">
                <a:latin typeface="Segoe UI" panose="020B0502040204020203" pitchFamily="34" charset="0"/>
                <a:cs typeface="Segoe UI" panose="020B0502040204020203" pitchFamily="34" charset="0"/>
              </a:rPr>
              <a:t> </a:t>
            </a:r>
            <a:r>
              <a:rPr lang="en-US" sz="1200" dirty="0" err="1">
                <a:latin typeface="Segoe UI" panose="020B0502040204020203" pitchFamily="34" charset="0"/>
                <a:cs typeface="Segoe UI" panose="020B0502040204020203" pitchFamily="34" charset="0"/>
              </a:rPr>
              <a:t>WW_MFG_IDS_DM.ET_EQUIPMENT_state_for_area</a:t>
            </a:r>
            <a:endParaRPr lang="en-US" sz="1100" dirty="0">
              <a:latin typeface="Segoe UI" panose="020B0502040204020203" pitchFamily="34" charset="0"/>
              <a:cs typeface="Segoe UI" panose="020B0502040204020203" pitchFamily="34" charset="0"/>
            </a:endParaRPr>
          </a:p>
          <a:p>
            <a:pPr lvl="4"/>
            <a:r>
              <a:rPr lang="en-US" sz="1200" dirty="0">
                <a:latin typeface="Segoe UI" panose="020B0502040204020203" pitchFamily="34" charset="0"/>
                <a:cs typeface="Segoe UI" panose="020B0502040204020203" pitchFamily="34" charset="0"/>
              </a:rPr>
              <a:t>WW_MFG_IDS_DM.REF_MFG_AREA</a:t>
            </a:r>
            <a:endParaRPr lang="en-US" sz="1100" dirty="0">
              <a:latin typeface="Segoe UI" panose="020B0502040204020203" pitchFamily="34" charset="0"/>
              <a:cs typeface="Segoe UI" panose="020B0502040204020203" pitchFamily="34" charset="0"/>
            </a:endParaRPr>
          </a:p>
          <a:p>
            <a:pPr lvl="4"/>
            <a:r>
              <a:rPr lang="en-US" sz="1200" dirty="0">
                <a:latin typeface="Segoe UI" panose="020B0502040204020203" pitchFamily="34" charset="0"/>
                <a:cs typeface="Segoe UI" panose="020B0502040204020203" pitchFamily="34" charset="0"/>
              </a:rPr>
              <a:t>WW_MFG_IDS_DM.ET_EVENT_CODE_HISTORY</a:t>
            </a:r>
            <a:endParaRPr lang="en-US" sz="1100" dirty="0">
              <a:latin typeface="Segoe UI" panose="020B0502040204020203" pitchFamily="34" charset="0"/>
              <a:cs typeface="Segoe UI" panose="020B0502040204020203" pitchFamily="34" charset="0"/>
            </a:endParaRPr>
          </a:p>
          <a:p>
            <a:pPr lvl="4"/>
            <a:r>
              <a:rPr lang="en-US" sz="1200" dirty="0">
                <a:latin typeface="Segoe UI" panose="020B0502040204020203" pitchFamily="34" charset="0"/>
                <a:cs typeface="Segoe UI" panose="020B0502040204020203" pitchFamily="34" charset="0"/>
              </a:rPr>
              <a:t>WW_MFG_IDS_DM.ET_EVENT_NOTE</a:t>
            </a:r>
            <a:endParaRPr lang="en-US" sz="1100" dirty="0">
              <a:latin typeface="Segoe UI" panose="020B0502040204020203" pitchFamily="34" charset="0"/>
              <a:cs typeface="Segoe UI" panose="020B0502040204020203" pitchFamily="34" charset="0"/>
            </a:endParaRPr>
          </a:p>
          <a:p>
            <a:pPr lvl="3"/>
            <a:r>
              <a:rPr lang="en-US" sz="1400" dirty="0">
                <a:latin typeface="Segoe UI" panose="020B0502040204020203" pitchFamily="34" charset="0"/>
                <a:cs typeface="Segoe UI" panose="020B0502040204020203" pitchFamily="34" charset="0"/>
              </a:rPr>
              <a:t>Obtain lot information </a:t>
            </a:r>
            <a:endParaRPr lang="en-US" sz="1200" dirty="0">
              <a:latin typeface="Segoe UI" panose="020B0502040204020203" pitchFamily="34" charset="0"/>
              <a:cs typeface="Segoe UI" panose="020B0502040204020203" pitchFamily="34" charset="0"/>
            </a:endParaRPr>
          </a:p>
          <a:p>
            <a:pPr lvl="4"/>
            <a:r>
              <a:rPr lang="en-US" sz="1200" dirty="0" err="1">
                <a:latin typeface="Segoe UI" panose="020B0502040204020203" pitchFamily="34" charset="0"/>
                <a:cs typeface="Segoe UI" panose="020B0502040204020203" pitchFamily="34" charset="0"/>
              </a:rPr>
              <a:t>WW_MFG_DM.d_LotStepMES</a:t>
            </a:r>
            <a:r>
              <a:rPr lang="en-US" sz="1200" dirty="0">
                <a:latin typeface="Segoe UI" panose="020B0502040204020203" pitchFamily="34" charset="0"/>
                <a:cs typeface="Segoe UI" panose="020B0502040204020203" pitchFamily="34" charset="0"/>
              </a:rPr>
              <a:t> </a:t>
            </a:r>
          </a:p>
          <a:p>
            <a:pPr lvl="4"/>
            <a:r>
              <a:rPr lang="en-US" sz="1200" dirty="0">
                <a:latin typeface="Segoe UI" panose="020B0502040204020203" pitchFamily="34" charset="0"/>
                <a:cs typeface="Segoe UI" panose="020B0502040204020203" pitchFamily="34" charset="0"/>
              </a:rPr>
              <a:t> FAB_{fab}_FT_DM.FAB_LOT_HIST </a:t>
            </a:r>
          </a:p>
          <a:p>
            <a:pPr lvl="4"/>
            <a:r>
              <a:rPr lang="en-US" sz="1200" dirty="0">
                <a:latin typeface="Segoe UI" panose="020B0502040204020203" pitchFamily="34" charset="0"/>
                <a:cs typeface="Segoe UI" panose="020B0502040204020203" pitchFamily="34" charset="0"/>
              </a:rPr>
              <a:t> FAB_{fab}_FT_DM.FAB_LOT_EQUIP_HIST</a:t>
            </a:r>
            <a:endParaRPr lang="en-US" sz="11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Query Method:</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Python</a:t>
            </a:r>
            <a:endParaRPr lang="en-US" sz="16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73274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11</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Lot Attribute Data</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lot attribute data source from </a:t>
            </a:r>
            <a:r>
              <a:rPr lang="en-US" b="1" dirty="0">
                <a:latin typeface="Segoe UI" panose="020B0502040204020203" pitchFamily="34" charset="0"/>
                <a:cs typeface="Segoe UI" panose="020B0502040204020203" pitchFamily="34" charset="0"/>
              </a:rPr>
              <a:t>Teradata</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Databases: </a:t>
            </a:r>
            <a:endParaRPr lang="en-US" sz="1100" dirty="0">
              <a:latin typeface="Segoe UI" panose="020B0502040204020203" pitchFamily="34" charset="0"/>
              <a:cs typeface="Segoe UI" panose="020B0502040204020203" pitchFamily="34" charset="0"/>
            </a:endParaRPr>
          </a:p>
          <a:p>
            <a:pPr lvl="3"/>
            <a:r>
              <a:rPr lang="en-US" sz="1100" dirty="0">
                <a:latin typeface="Segoe UI" panose="020B0502040204020203" pitchFamily="34" charset="0"/>
                <a:cs typeface="Segoe UI" panose="020B0502040204020203" pitchFamily="34" charset="0"/>
              </a:rPr>
              <a:t>FAB_{fab}_FREC_DM</a:t>
            </a:r>
            <a:endParaRPr lang="en-US" sz="1050" dirty="0">
              <a:latin typeface="Segoe UI" panose="020B0502040204020203" pitchFamily="34" charset="0"/>
              <a:cs typeface="Segoe UI" panose="020B0502040204020203" pitchFamily="34" charset="0"/>
            </a:endParaRPr>
          </a:p>
          <a:p>
            <a:pPr lvl="3"/>
            <a:r>
              <a:rPr lang="en-US" sz="1100" dirty="0">
                <a:latin typeface="Segoe UI" panose="020B0502040204020203" pitchFamily="34" charset="0"/>
                <a:cs typeface="Segoe UI" panose="020B0502040204020203" pitchFamily="34" charset="0"/>
              </a:rPr>
              <a:t>FAB_{fab}_REF_DM</a:t>
            </a:r>
            <a:endParaRPr lang="en-US" sz="1050" dirty="0">
              <a:latin typeface="Segoe UI" panose="020B0502040204020203" pitchFamily="34" charset="0"/>
              <a:cs typeface="Segoe UI" panose="020B0502040204020203" pitchFamily="34" charset="0"/>
            </a:endParaRPr>
          </a:p>
          <a:p>
            <a:pPr lvl="3"/>
            <a:r>
              <a:rPr lang="en-US" sz="1100" dirty="0">
                <a:latin typeface="Segoe UI" panose="020B0502040204020203" pitchFamily="34" charset="0"/>
                <a:cs typeface="Segoe UI" panose="020B0502040204020203" pitchFamily="34" charset="0"/>
              </a:rPr>
              <a:t>WW_MFG_IDS_DM</a:t>
            </a:r>
            <a:endParaRPr lang="en-US" sz="1050" dirty="0">
              <a:latin typeface="Segoe UI" panose="020B0502040204020203" pitchFamily="34" charset="0"/>
              <a:cs typeface="Segoe UI" panose="020B0502040204020203" pitchFamily="34" charset="0"/>
            </a:endParaRPr>
          </a:p>
          <a:p>
            <a:pPr lvl="2"/>
            <a:r>
              <a:rPr lang="en-US" sz="1200" dirty="0">
                <a:latin typeface="Segoe UI" panose="020B0502040204020203" pitchFamily="34" charset="0"/>
                <a:cs typeface="Segoe UI" panose="020B0502040204020203" pitchFamily="34" charset="0"/>
              </a:rPr>
              <a:t>Tables: </a:t>
            </a:r>
            <a:endParaRPr lang="en-US" sz="1100" dirty="0">
              <a:latin typeface="Segoe UI" panose="020B0502040204020203" pitchFamily="34" charset="0"/>
              <a:cs typeface="Segoe UI" panose="020B0502040204020203" pitchFamily="34" charset="0"/>
            </a:endParaRPr>
          </a:p>
          <a:p>
            <a:pPr lvl="3"/>
            <a:r>
              <a:rPr lang="en-US" sz="1100" dirty="0">
                <a:latin typeface="Segoe UI" panose="020B0502040204020203" pitchFamily="34" charset="0"/>
                <a:cs typeface="Segoe UI" panose="020B0502040204020203" pitchFamily="34" charset="0"/>
              </a:rPr>
              <a:t>Obtain step information</a:t>
            </a:r>
            <a:endParaRPr lang="en-US" sz="105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FREC_DM.exception</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FREC_DM.exception_member</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FREC_DM.attr</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FREC_DM.process_exception</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FREC_DM.process</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REF_DM.step</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FAB_{fab}_</a:t>
            </a:r>
            <a:r>
              <a:rPr lang="en-US" sz="1050" dirty="0" err="1">
                <a:latin typeface="Segoe UI" panose="020B0502040204020203" pitchFamily="34" charset="0"/>
                <a:cs typeface="Segoe UI" panose="020B0502040204020203" pitchFamily="34" charset="0"/>
              </a:rPr>
              <a:t>REF_DM.corr_item</a:t>
            </a:r>
            <a:endParaRPr lang="en-US" sz="1000" dirty="0">
              <a:latin typeface="Segoe UI" panose="020B0502040204020203" pitchFamily="34" charset="0"/>
              <a:cs typeface="Segoe UI" panose="020B0502040204020203" pitchFamily="34" charset="0"/>
            </a:endParaRPr>
          </a:p>
          <a:p>
            <a:pPr lvl="3"/>
            <a:r>
              <a:rPr lang="en-US" sz="1100" dirty="0">
                <a:latin typeface="Segoe UI" panose="020B0502040204020203" pitchFamily="34" charset="0"/>
                <a:cs typeface="Segoe UI" panose="020B0502040204020203" pitchFamily="34" charset="0"/>
              </a:rPr>
              <a:t>Obtain lot information </a:t>
            </a:r>
            <a:endParaRPr lang="en-US" sz="105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WW_MFG_IDS_DM.FT_FAB_LOT_ATTR_VALUE</a:t>
            </a:r>
            <a:endParaRPr lang="en-US" sz="1000" dirty="0">
              <a:latin typeface="Segoe UI" panose="020B0502040204020203" pitchFamily="34" charset="0"/>
              <a:cs typeface="Segoe UI" panose="020B0502040204020203" pitchFamily="34" charset="0"/>
            </a:endParaRPr>
          </a:p>
          <a:p>
            <a:pPr lvl="4"/>
            <a:r>
              <a:rPr lang="en-US" sz="1050" dirty="0">
                <a:latin typeface="Segoe UI" panose="020B0502040204020203" pitchFamily="34" charset="0"/>
                <a:cs typeface="Segoe UI" panose="020B0502040204020203" pitchFamily="34" charset="0"/>
              </a:rPr>
              <a:t>WW_MFG_IDS_DM.REF_CORR_ITEM</a:t>
            </a:r>
            <a:endParaRPr lang="en-US" sz="10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Query Method:</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python</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083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8F15-2428-4594-B3E5-712A7F8B357B}"/>
              </a:ext>
            </a:extLst>
          </p:cNvPr>
          <p:cNvSpPr>
            <a:spLocks noGrp="1"/>
          </p:cNvSpPr>
          <p:nvPr>
            <p:ph type="title"/>
          </p:nvPr>
        </p:nvSpPr>
        <p:spPr/>
        <p:txBody>
          <a:bodyPr/>
          <a:lstStyle/>
          <a:p>
            <a:r>
              <a:rPr lang="en-US" dirty="0"/>
              <a:t>Analysis Method</a:t>
            </a:r>
          </a:p>
        </p:txBody>
      </p:sp>
      <p:sp>
        <p:nvSpPr>
          <p:cNvPr id="3" name="Text Placeholder 2">
            <a:extLst>
              <a:ext uri="{FF2B5EF4-FFF2-40B4-BE49-F238E27FC236}">
                <a16:creationId xmlns:a16="http://schemas.microsoft.com/office/drawing/2014/main" id="{C5CF029D-34FD-436B-8BEE-E0C51E443C4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AB66C10-9F33-42E1-A6F1-876612160099}"/>
              </a:ext>
            </a:extLst>
          </p:cNvPr>
          <p:cNvSpPr>
            <a:spLocks noGrp="1"/>
          </p:cNvSpPr>
          <p:nvPr>
            <p:ph type="ftr" sz="quarter" idx="11"/>
          </p:nvPr>
        </p:nvSpPr>
        <p:spPr/>
        <p:txBody>
          <a:bodyPr/>
          <a:lstStyle/>
          <a:p>
            <a:r>
              <a:rPr lang="en-US"/>
              <a:t>Micron Confidential</a:t>
            </a:r>
            <a:endParaRPr lang="en-US" dirty="0"/>
          </a:p>
        </p:txBody>
      </p:sp>
      <p:sp>
        <p:nvSpPr>
          <p:cNvPr id="5" name="Slide Number Placeholder 4">
            <a:extLst>
              <a:ext uri="{FF2B5EF4-FFF2-40B4-BE49-F238E27FC236}">
                <a16:creationId xmlns:a16="http://schemas.microsoft.com/office/drawing/2014/main" id="{DE41CB19-ACED-4769-A48B-57BC0E9E1E9A}"/>
              </a:ext>
            </a:extLst>
          </p:cNvPr>
          <p:cNvSpPr>
            <a:spLocks noGrp="1"/>
          </p:cNvSpPr>
          <p:nvPr>
            <p:ph type="sldNum" sz="quarter" idx="12"/>
          </p:nvPr>
        </p:nvSpPr>
        <p:spPr/>
        <p:txBody>
          <a:bodyPr/>
          <a:lstStyle/>
          <a:p>
            <a:fld id="{B7E7695C-FCF1-4AA0-9B93-7941FED13DC4}" type="slidenum">
              <a:rPr lang="en-US" smtClean="0"/>
              <a:pPr/>
              <a:t>12</a:t>
            </a:fld>
            <a:endParaRPr lang="en-US" dirty="0"/>
          </a:p>
        </p:txBody>
      </p:sp>
    </p:spTree>
    <p:extLst>
      <p:ext uri="{BB962C8B-B14F-4D97-AF65-F5344CB8AC3E}">
        <p14:creationId xmlns:p14="http://schemas.microsoft.com/office/powerpoint/2010/main" val="224595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75B2-BC57-4B18-9B2B-74AEB65B55ED}"/>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Flow</a:t>
            </a:r>
            <a:endParaRPr lang="en-US" dirty="0"/>
          </a:p>
        </p:txBody>
      </p:sp>
      <p:sp>
        <p:nvSpPr>
          <p:cNvPr id="3" name="Footer Placeholder 2">
            <a:extLst>
              <a:ext uri="{FF2B5EF4-FFF2-40B4-BE49-F238E27FC236}">
                <a16:creationId xmlns:a16="http://schemas.microsoft.com/office/drawing/2014/main" id="{FBD65488-7706-4AE2-AAFA-219BDD3BAFC9}"/>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B0700B3-246F-4AF0-9B0C-1B3B0C92C0A0}"/>
              </a:ext>
            </a:extLst>
          </p:cNvPr>
          <p:cNvSpPr>
            <a:spLocks noGrp="1"/>
          </p:cNvSpPr>
          <p:nvPr>
            <p:ph type="sldNum" sz="quarter" idx="12"/>
          </p:nvPr>
        </p:nvSpPr>
        <p:spPr/>
        <p:txBody>
          <a:bodyPr/>
          <a:lstStyle/>
          <a:p>
            <a:fld id="{B7E7695C-FCF1-4AA0-9B93-7941FED13DC4}" type="slidenum">
              <a:rPr lang="en-US" smtClean="0"/>
              <a:t>13</a:t>
            </a:fld>
            <a:endParaRPr lang="en-US"/>
          </a:p>
        </p:txBody>
      </p:sp>
      <p:sp>
        <p:nvSpPr>
          <p:cNvPr id="5" name="Text Placeholder 4">
            <a:extLst>
              <a:ext uri="{FF2B5EF4-FFF2-40B4-BE49-F238E27FC236}">
                <a16:creationId xmlns:a16="http://schemas.microsoft.com/office/drawing/2014/main" id="{E9893045-9CF8-4EB8-8DAF-09FCF59DAEC3}"/>
              </a:ext>
            </a:extLst>
          </p:cNvPr>
          <p:cNvSpPr>
            <a:spLocks noGrp="1"/>
          </p:cNvSpPr>
          <p:nvPr>
            <p:ph type="body" sz="quarter" idx="13"/>
          </p:nvPr>
        </p:nvSpPr>
        <p:spPr/>
        <p:txBody>
          <a:bodyPr/>
          <a:lstStyle/>
          <a:p>
            <a:r>
              <a:rPr lang="en-US" dirty="0"/>
              <a:t>Overall Design</a:t>
            </a:r>
          </a:p>
        </p:txBody>
      </p:sp>
      <p:pic>
        <p:nvPicPr>
          <p:cNvPr id="7" name="Content Placeholder 6">
            <a:extLst>
              <a:ext uri="{FF2B5EF4-FFF2-40B4-BE49-F238E27FC236}">
                <a16:creationId xmlns:a16="http://schemas.microsoft.com/office/drawing/2014/main" id="{97AE3CB0-C2D5-463F-8ED6-EFA74D2060D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176196" y="1212454"/>
            <a:ext cx="5808778" cy="5352421"/>
          </a:xfrm>
          <a:prstGeom prst="rect">
            <a:avLst/>
          </a:prstGeom>
        </p:spPr>
      </p:pic>
    </p:spTree>
    <p:extLst>
      <p:ext uri="{BB962C8B-B14F-4D97-AF65-F5344CB8AC3E}">
        <p14:creationId xmlns:p14="http://schemas.microsoft.com/office/powerpoint/2010/main" val="1366950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Method</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14</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FMEA List</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t>This feature currently is only available for RDA AD.</a:t>
            </a:r>
            <a:endParaRPr lang="en-US" sz="2200" dirty="0"/>
          </a:p>
          <a:p>
            <a:pPr lvl="1"/>
            <a:r>
              <a:rPr lang="en-US" dirty="0"/>
              <a:t>A list contains measurement step, process step and corresponding channel id. </a:t>
            </a:r>
          </a:p>
          <a:p>
            <a:pPr lvl="1"/>
            <a:r>
              <a:rPr lang="en-US" dirty="0"/>
              <a:t>This list is prepared by RDA team so far. </a:t>
            </a:r>
          </a:p>
          <a:p>
            <a:pPr lvl="1"/>
            <a:r>
              <a:rPr lang="en-US" dirty="0"/>
              <a:t>AD will check whether channel id is in the list and mark corresponding process step as </a:t>
            </a:r>
            <a:r>
              <a:rPr lang="en-US" b="1" i="1" u="sng" dirty="0"/>
              <a:t>FMEA</a:t>
            </a:r>
            <a:r>
              <a:rPr lang="en-US" dirty="0"/>
              <a:t> step.</a:t>
            </a:r>
          </a:p>
          <a:p>
            <a:r>
              <a:rPr lang="en-US" dirty="0"/>
              <a:t>FMEA List Example</a:t>
            </a:r>
          </a:p>
        </p:txBody>
      </p:sp>
      <p:graphicFrame>
        <p:nvGraphicFramePr>
          <p:cNvPr id="7" name="Table 6">
            <a:extLst>
              <a:ext uri="{FF2B5EF4-FFF2-40B4-BE49-F238E27FC236}">
                <a16:creationId xmlns:a16="http://schemas.microsoft.com/office/drawing/2014/main" id="{05C58BD6-B4B6-42AB-BD33-395C7623C1F5}"/>
              </a:ext>
            </a:extLst>
          </p:cNvPr>
          <p:cNvGraphicFramePr>
            <a:graphicFrameLocks noGrp="1"/>
          </p:cNvGraphicFramePr>
          <p:nvPr>
            <p:extLst>
              <p:ext uri="{D42A27DB-BD31-4B8C-83A1-F6EECF244321}">
                <p14:modId xmlns:p14="http://schemas.microsoft.com/office/powerpoint/2010/main" val="3321961029"/>
              </p:ext>
            </p:extLst>
          </p:nvPr>
        </p:nvGraphicFramePr>
        <p:xfrm>
          <a:off x="1014238" y="3900262"/>
          <a:ext cx="5656906" cy="2276701"/>
        </p:xfrm>
        <a:graphic>
          <a:graphicData uri="http://schemas.openxmlformats.org/drawingml/2006/table">
            <a:tbl>
              <a:tblPr/>
              <a:tblGrid>
                <a:gridCol w="2744291">
                  <a:extLst>
                    <a:ext uri="{9D8B030D-6E8A-4147-A177-3AD203B41FA5}">
                      <a16:colId xmlns:a16="http://schemas.microsoft.com/office/drawing/2014/main" val="3030013321"/>
                    </a:ext>
                  </a:extLst>
                </a:gridCol>
                <a:gridCol w="1663236">
                  <a:extLst>
                    <a:ext uri="{9D8B030D-6E8A-4147-A177-3AD203B41FA5}">
                      <a16:colId xmlns:a16="http://schemas.microsoft.com/office/drawing/2014/main" val="835004980"/>
                    </a:ext>
                  </a:extLst>
                </a:gridCol>
                <a:gridCol w="1249379">
                  <a:extLst>
                    <a:ext uri="{9D8B030D-6E8A-4147-A177-3AD203B41FA5}">
                      <a16:colId xmlns:a16="http://schemas.microsoft.com/office/drawing/2014/main" val="2822073708"/>
                    </a:ext>
                  </a:extLst>
                </a:gridCol>
              </a:tblGrid>
              <a:tr h="201733">
                <a:tc>
                  <a:txBody>
                    <a:bodyPr/>
                    <a:lstStyle/>
                    <a:p>
                      <a:pPr algn="l" fontAlgn="b"/>
                      <a:r>
                        <a:rPr lang="en-US" sz="1000" b="1" i="0" u="none" strike="noStrike">
                          <a:solidFill>
                            <a:srgbClr val="000000"/>
                          </a:solidFill>
                          <a:effectLst/>
                          <a:latin typeface="Segoe UI" panose="020B0502040204020203" pitchFamily="34" charset="0"/>
                        </a:rPr>
                        <a:t>Measurement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Segoe UI" panose="020B0502040204020203" pitchFamily="34" charset="0"/>
                        </a:rPr>
                        <a:t>Process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Segoe UI" panose="020B0502040204020203" pitchFamily="34" charset="0"/>
                        </a:rPr>
                        <a:t>Channel Id</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64097"/>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716608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53669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716609</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5041350"/>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716610</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99790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716616</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013066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716617</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71935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5574018"/>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224393"/>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716623</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607449"/>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716624</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764142"/>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543198"/>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716631</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9680967"/>
                  </a:ext>
                </a:extLst>
              </a:tr>
              <a:tr h="172914">
                <a:tc>
                  <a:txBody>
                    <a:bodyPr/>
                    <a:lstStyle/>
                    <a:p>
                      <a:pPr algn="l" fontAlgn="b"/>
                      <a:r>
                        <a:rPr lang="nl-NL" sz="1000" b="0" i="0" u="none" strike="noStrike" dirty="0">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716632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587457"/>
                  </a:ext>
                </a:extLst>
              </a:tr>
            </a:tbl>
          </a:graphicData>
        </a:graphic>
      </p:graphicFrame>
      <p:pic>
        <p:nvPicPr>
          <p:cNvPr id="8" name="Picture 7">
            <a:extLst>
              <a:ext uri="{FF2B5EF4-FFF2-40B4-BE49-F238E27FC236}">
                <a16:creationId xmlns:a16="http://schemas.microsoft.com/office/drawing/2014/main" id="{BC7B1DAF-AA49-4CA9-8ACE-72FA2CF80532}"/>
              </a:ext>
            </a:extLst>
          </p:cNvPr>
          <p:cNvPicPr>
            <a:picLocks noChangeAspect="1"/>
          </p:cNvPicPr>
          <p:nvPr/>
        </p:nvPicPr>
        <p:blipFill>
          <a:blip r:embed="rId2"/>
          <a:stretch>
            <a:fillRect/>
          </a:stretch>
        </p:blipFill>
        <p:spPr>
          <a:xfrm>
            <a:off x="7235183" y="3900262"/>
            <a:ext cx="4306630" cy="1253923"/>
          </a:xfrm>
          <a:prstGeom prst="rect">
            <a:avLst/>
          </a:prstGeom>
        </p:spPr>
      </p:pic>
    </p:spTree>
    <p:extLst>
      <p:ext uri="{BB962C8B-B14F-4D97-AF65-F5344CB8AC3E}">
        <p14:creationId xmlns:p14="http://schemas.microsoft.com/office/powerpoint/2010/main" val="400037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Method</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15</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Domain Knowledge</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t>This feature currently is only available for RDA AD.</a:t>
            </a:r>
            <a:endParaRPr lang="en-US" sz="2200" dirty="0"/>
          </a:p>
          <a:p>
            <a:pPr lvl="1"/>
            <a:r>
              <a:rPr lang="en-US" dirty="0"/>
              <a:t>A list contains RDA defect parameter and corresponding process step pattern.</a:t>
            </a:r>
          </a:p>
          <a:p>
            <a:pPr lvl="1"/>
            <a:r>
              <a:rPr lang="en-US" dirty="0"/>
              <a:t>This list is prepared by RDA team so far. </a:t>
            </a:r>
          </a:p>
          <a:p>
            <a:pPr lvl="1"/>
            <a:r>
              <a:rPr lang="en-US" dirty="0"/>
              <a:t>AD will check whether defect parameter is in the list and mark corresponding process step as </a:t>
            </a:r>
            <a:r>
              <a:rPr lang="en-US" b="1" i="1" u="sng" dirty="0"/>
              <a:t>Domain Knowledge</a:t>
            </a:r>
            <a:r>
              <a:rPr lang="en-US" dirty="0"/>
              <a:t> step.</a:t>
            </a:r>
          </a:p>
          <a:p>
            <a:r>
              <a:rPr lang="en-US" dirty="0"/>
              <a:t>Domain Knowledge Example:</a:t>
            </a:r>
          </a:p>
          <a:p>
            <a:pPr lvl="1"/>
            <a:r>
              <a:rPr lang="en-US" dirty="0"/>
              <a:t>“CB_32_RESIDUAL_FILM”: current loop CMP, WP or WET ETCH steps.</a:t>
            </a:r>
          </a:p>
          <a:p>
            <a:pPr lvl="1"/>
            <a:r>
              <a:rPr lang="en-US" dirty="0"/>
              <a:t>“CB 19_RESIDUE”: current loop after PHOTO steps.</a:t>
            </a:r>
          </a:p>
          <a:p>
            <a:pPr lvl="1"/>
            <a:endParaRPr lang="en-US" dirty="0"/>
          </a:p>
        </p:txBody>
      </p:sp>
      <p:pic>
        <p:nvPicPr>
          <p:cNvPr id="8" name="Picture 7">
            <a:extLst>
              <a:ext uri="{FF2B5EF4-FFF2-40B4-BE49-F238E27FC236}">
                <a16:creationId xmlns:a16="http://schemas.microsoft.com/office/drawing/2014/main" id="{8A7E9477-177A-439A-B870-15ECC1E81865}"/>
              </a:ext>
            </a:extLst>
          </p:cNvPr>
          <p:cNvPicPr>
            <a:picLocks noChangeAspect="1"/>
          </p:cNvPicPr>
          <p:nvPr/>
        </p:nvPicPr>
        <p:blipFill>
          <a:blip r:embed="rId2"/>
          <a:stretch>
            <a:fillRect/>
          </a:stretch>
        </p:blipFill>
        <p:spPr>
          <a:xfrm>
            <a:off x="838199" y="4816001"/>
            <a:ext cx="10262039" cy="1191495"/>
          </a:xfrm>
          <a:prstGeom prst="rect">
            <a:avLst/>
          </a:prstGeom>
        </p:spPr>
      </p:pic>
    </p:spTree>
    <p:extLst>
      <p:ext uri="{BB962C8B-B14F-4D97-AF65-F5344CB8AC3E}">
        <p14:creationId xmlns:p14="http://schemas.microsoft.com/office/powerpoint/2010/main" val="922539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Method</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16</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Past Feedback</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t>This feature currently is available for both RDA AD and Chronic OOC AD.</a:t>
            </a:r>
          </a:p>
          <a:p>
            <a:r>
              <a:rPr lang="en-US" dirty="0"/>
              <a:t>AD will query past feedback cases for same chart and mark past feedback root cause step as </a:t>
            </a:r>
            <a:r>
              <a:rPr lang="en-US" b="1" i="1" u="sng" dirty="0"/>
              <a:t>feedback</a:t>
            </a:r>
            <a:r>
              <a:rPr lang="en-US" b="1" i="1" dirty="0"/>
              <a:t> </a:t>
            </a:r>
            <a:r>
              <a:rPr lang="en-US" dirty="0"/>
              <a:t>step</a:t>
            </a:r>
          </a:p>
          <a:p>
            <a:pPr lvl="1"/>
            <a:endParaRPr lang="en-US" sz="1800" dirty="0"/>
          </a:p>
          <a:p>
            <a:endParaRPr lang="en-US" dirty="0"/>
          </a:p>
        </p:txBody>
      </p:sp>
      <p:pic>
        <p:nvPicPr>
          <p:cNvPr id="7" name="Picture 6">
            <a:extLst>
              <a:ext uri="{FF2B5EF4-FFF2-40B4-BE49-F238E27FC236}">
                <a16:creationId xmlns:a16="http://schemas.microsoft.com/office/drawing/2014/main" id="{0A0D8039-5FFF-414A-9750-5D71EE9EB988}"/>
              </a:ext>
            </a:extLst>
          </p:cNvPr>
          <p:cNvPicPr>
            <a:picLocks noChangeAspect="1"/>
          </p:cNvPicPr>
          <p:nvPr/>
        </p:nvPicPr>
        <p:blipFill>
          <a:blip r:embed="rId2"/>
          <a:stretch>
            <a:fillRect/>
          </a:stretch>
        </p:blipFill>
        <p:spPr>
          <a:xfrm>
            <a:off x="838199" y="3492567"/>
            <a:ext cx="10166406" cy="1650505"/>
          </a:xfrm>
          <a:prstGeom prst="rect">
            <a:avLst/>
          </a:prstGeom>
        </p:spPr>
      </p:pic>
    </p:spTree>
    <p:extLst>
      <p:ext uri="{BB962C8B-B14F-4D97-AF65-F5344CB8AC3E}">
        <p14:creationId xmlns:p14="http://schemas.microsoft.com/office/powerpoint/2010/main" val="2141296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Method</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17</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Last OOC Check</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t>This feature currently is available for both RDA AD and Chronic OOC AD.</a:t>
            </a:r>
          </a:p>
          <a:p>
            <a:r>
              <a:rPr lang="en-US" dirty="0"/>
              <a:t>AD will focus on the latest OOC. </a:t>
            </a:r>
          </a:p>
          <a:p>
            <a:r>
              <a:rPr lang="en-US" dirty="0"/>
              <a:t>This method will be </a:t>
            </a:r>
            <a:r>
              <a:rPr lang="en-US" b="1" u="sng" dirty="0">
                <a:solidFill>
                  <a:srgbClr val="FF0000"/>
                </a:solidFill>
              </a:rPr>
              <a:t>depreciated</a:t>
            </a:r>
            <a:r>
              <a:rPr lang="en-US" dirty="0"/>
              <a:t> in near future since time weighted correlation is applied. </a:t>
            </a:r>
          </a:p>
          <a:p>
            <a:r>
              <a:rPr lang="en-US" dirty="0"/>
              <a:t>Only last OOC’s related information will be possible as root cause. </a:t>
            </a:r>
          </a:p>
          <a:p>
            <a:endParaRPr lang="en-US" dirty="0"/>
          </a:p>
        </p:txBody>
      </p:sp>
      <p:pic>
        <p:nvPicPr>
          <p:cNvPr id="7" name="Picture 6" descr="cid:image001.jpg@01D40422.5D8D7DA0">
            <a:extLst>
              <a:ext uri="{FF2B5EF4-FFF2-40B4-BE49-F238E27FC236}">
                <a16:creationId xmlns:a16="http://schemas.microsoft.com/office/drawing/2014/main" id="{A9FC14C0-64D3-4082-AB39-EAE532E79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0348" y="4648634"/>
            <a:ext cx="6035180" cy="185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114F3AD3-BEC4-4C38-8A66-673433A0E3B2}"/>
              </a:ext>
            </a:extLst>
          </p:cNvPr>
          <p:cNvPicPr>
            <a:picLocks noChangeAspect="1"/>
          </p:cNvPicPr>
          <p:nvPr/>
        </p:nvPicPr>
        <p:blipFill>
          <a:blip r:embed="rId3"/>
          <a:stretch>
            <a:fillRect/>
          </a:stretch>
        </p:blipFill>
        <p:spPr>
          <a:xfrm>
            <a:off x="838199" y="3738628"/>
            <a:ext cx="8085295" cy="783694"/>
          </a:xfrm>
          <a:prstGeom prst="rect">
            <a:avLst/>
          </a:prstGeom>
        </p:spPr>
      </p:pic>
    </p:spTree>
    <p:extLst>
      <p:ext uri="{BB962C8B-B14F-4D97-AF65-F5344CB8AC3E}">
        <p14:creationId xmlns:p14="http://schemas.microsoft.com/office/powerpoint/2010/main" val="2168014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13DA-747A-4265-AD9D-493B0BD267BF}"/>
              </a:ext>
            </a:extLst>
          </p:cNvPr>
          <p:cNvSpPr>
            <a:spLocks noGrp="1"/>
          </p:cNvSpPr>
          <p:nvPr>
            <p:ph type="title"/>
          </p:nvPr>
        </p:nvSpPr>
        <p:spPr>
          <a:xfrm>
            <a:off x="838199" y="366643"/>
            <a:ext cx="10515600" cy="628788"/>
          </a:xfrm>
        </p:spPr>
        <p:txBody>
          <a:bodyPr/>
          <a:lstStyle/>
          <a:p>
            <a:r>
              <a:rPr lang="en-US" dirty="0">
                <a:latin typeface="Segoe UI" panose="020B0502040204020203" pitchFamily="34" charset="0"/>
                <a:cs typeface="Segoe UI" panose="020B0502040204020203" pitchFamily="34" charset="0"/>
              </a:rPr>
              <a:t>Analysis Method</a:t>
            </a:r>
            <a:endParaRPr lang="en-US" dirty="0"/>
          </a:p>
        </p:txBody>
      </p:sp>
      <p:sp>
        <p:nvSpPr>
          <p:cNvPr id="3" name="Footer Placeholder 2">
            <a:extLst>
              <a:ext uri="{FF2B5EF4-FFF2-40B4-BE49-F238E27FC236}">
                <a16:creationId xmlns:a16="http://schemas.microsoft.com/office/drawing/2014/main" id="{C84857FB-A4B7-4319-BCA9-C3980499AB99}"/>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E56695D-FA74-441D-A9F4-4653B694A634}"/>
              </a:ext>
            </a:extLst>
          </p:cNvPr>
          <p:cNvSpPr>
            <a:spLocks noGrp="1"/>
          </p:cNvSpPr>
          <p:nvPr>
            <p:ph type="sldNum" sz="quarter" idx="12"/>
          </p:nvPr>
        </p:nvSpPr>
        <p:spPr/>
        <p:txBody>
          <a:bodyPr/>
          <a:lstStyle/>
          <a:p>
            <a:fld id="{B7E7695C-FCF1-4AA0-9B93-7941FED13DC4}" type="slidenum">
              <a:rPr lang="en-US" smtClean="0"/>
              <a:t>18</a:t>
            </a:fld>
            <a:endParaRPr lang="en-US"/>
          </a:p>
        </p:txBody>
      </p:sp>
      <p:sp>
        <p:nvSpPr>
          <p:cNvPr id="5" name="Content Placeholder 4">
            <a:extLst>
              <a:ext uri="{FF2B5EF4-FFF2-40B4-BE49-F238E27FC236}">
                <a16:creationId xmlns:a16="http://schemas.microsoft.com/office/drawing/2014/main" id="{26D7C269-5B82-48B1-AE9D-6CDEA6BA0F19}"/>
              </a:ext>
            </a:extLst>
          </p:cNvPr>
          <p:cNvSpPr>
            <a:spLocks noGrp="1"/>
          </p:cNvSpPr>
          <p:nvPr>
            <p:ph sz="half" idx="1"/>
          </p:nvPr>
        </p:nvSpPr>
        <p:spPr/>
        <p:txBody>
          <a:bodyPr/>
          <a:lstStyle/>
          <a:p>
            <a:r>
              <a:rPr lang="en-US" dirty="0"/>
              <a:t>Weighted Correlation (</a:t>
            </a:r>
            <a:r>
              <a:rPr lang="en-US" dirty="0">
                <a:hlinkClick r:id="rId2"/>
              </a:rPr>
              <a:t>Link</a:t>
            </a:r>
            <a:r>
              <a:rPr lang="en-US" dirty="0"/>
              <a:t>)</a:t>
            </a:r>
          </a:p>
          <a:p>
            <a:endParaRPr lang="en-US" dirty="0"/>
          </a:p>
        </p:txBody>
      </p:sp>
      <p:pic>
        <p:nvPicPr>
          <p:cNvPr id="9" name="Picture 8">
            <a:extLst>
              <a:ext uri="{FF2B5EF4-FFF2-40B4-BE49-F238E27FC236}">
                <a16:creationId xmlns:a16="http://schemas.microsoft.com/office/drawing/2014/main" id="{D5060038-4361-4000-B59D-3084FFD6E0F7}"/>
              </a:ext>
            </a:extLst>
          </p:cNvPr>
          <p:cNvPicPr>
            <a:picLocks noChangeAspect="1"/>
          </p:cNvPicPr>
          <p:nvPr/>
        </p:nvPicPr>
        <p:blipFill>
          <a:blip r:embed="rId3"/>
          <a:stretch>
            <a:fillRect/>
          </a:stretch>
        </p:blipFill>
        <p:spPr>
          <a:xfrm>
            <a:off x="5161624" y="1271668"/>
            <a:ext cx="2886075" cy="676275"/>
          </a:xfrm>
          <a:prstGeom prst="rect">
            <a:avLst/>
          </a:prstGeom>
        </p:spPr>
      </p:pic>
      <p:pic>
        <p:nvPicPr>
          <p:cNvPr id="11" name="Picture 10">
            <a:extLst>
              <a:ext uri="{FF2B5EF4-FFF2-40B4-BE49-F238E27FC236}">
                <a16:creationId xmlns:a16="http://schemas.microsoft.com/office/drawing/2014/main" id="{A643ACA5-AF8E-49F8-9D04-1DE99FA6629F}"/>
              </a:ext>
            </a:extLst>
          </p:cNvPr>
          <p:cNvPicPr>
            <a:picLocks noChangeAspect="1"/>
          </p:cNvPicPr>
          <p:nvPr/>
        </p:nvPicPr>
        <p:blipFill>
          <a:blip r:embed="rId4"/>
          <a:stretch>
            <a:fillRect/>
          </a:stretch>
        </p:blipFill>
        <p:spPr>
          <a:xfrm>
            <a:off x="3846442" y="2063692"/>
            <a:ext cx="4030820" cy="3433293"/>
          </a:xfrm>
          <a:prstGeom prst="rect">
            <a:avLst/>
          </a:prstGeom>
        </p:spPr>
      </p:pic>
      <p:sp>
        <p:nvSpPr>
          <p:cNvPr id="12" name="TextBox 11">
            <a:extLst>
              <a:ext uri="{FF2B5EF4-FFF2-40B4-BE49-F238E27FC236}">
                <a16:creationId xmlns:a16="http://schemas.microsoft.com/office/drawing/2014/main" id="{E38B0AE7-EA0D-4CFD-BA11-5762ECFC1CBB}"/>
              </a:ext>
            </a:extLst>
          </p:cNvPr>
          <p:cNvSpPr txBox="1"/>
          <p:nvPr/>
        </p:nvSpPr>
        <p:spPr>
          <a:xfrm>
            <a:off x="1686188" y="3446228"/>
            <a:ext cx="1762021" cy="369332"/>
          </a:xfrm>
          <a:prstGeom prst="rect">
            <a:avLst/>
          </a:prstGeom>
          <a:noFill/>
        </p:spPr>
        <p:txBody>
          <a:bodyPr wrap="none" rtlCol="0">
            <a:spAutoFit/>
          </a:bodyPr>
          <a:lstStyle/>
          <a:p>
            <a:r>
              <a:rPr lang="en-US" dirty="0"/>
              <a:t>Equal weighted</a:t>
            </a:r>
          </a:p>
        </p:txBody>
      </p:sp>
      <p:sp>
        <p:nvSpPr>
          <p:cNvPr id="15" name="TextBox 14">
            <a:extLst>
              <a:ext uri="{FF2B5EF4-FFF2-40B4-BE49-F238E27FC236}">
                <a16:creationId xmlns:a16="http://schemas.microsoft.com/office/drawing/2014/main" id="{CFC912FB-7DE0-49D4-97AF-A283ABDF1528}"/>
              </a:ext>
            </a:extLst>
          </p:cNvPr>
          <p:cNvSpPr txBox="1"/>
          <p:nvPr/>
        </p:nvSpPr>
        <p:spPr>
          <a:xfrm>
            <a:off x="8642060" y="3446228"/>
            <a:ext cx="1676485" cy="369332"/>
          </a:xfrm>
          <a:prstGeom prst="rect">
            <a:avLst/>
          </a:prstGeom>
          <a:noFill/>
        </p:spPr>
        <p:txBody>
          <a:bodyPr wrap="none" rtlCol="0">
            <a:spAutoFit/>
          </a:bodyPr>
          <a:lstStyle/>
          <a:p>
            <a:r>
              <a:rPr lang="en-US" dirty="0"/>
              <a:t>Time weighted</a:t>
            </a:r>
          </a:p>
        </p:txBody>
      </p:sp>
      <p:sp>
        <p:nvSpPr>
          <p:cNvPr id="10" name="Text Placeholder 4">
            <a:extLst>
              <a:ext uri="{FF2B5EF4-FFF2-40B4-BE49-F238E27FC236}">
                <a16:creationId xmlns:a16="http://schemas.microsoft.com/office/drawing/2014/main" id="{634A056D-D87D-4887-8C84-550746652A90}"/>
              </a:ext>
            </a:extLst>
          </p:cNvPr>
          <p:cNvSpPr txBox="1">
            <a:spLocks/>
          </p:cNvSpPr>
          <p:nvPr/>
        </p:nvSpPr>
        <p:spPr>
          <a:xfrm>
            <a:off x="838200" y="850504"/>
            <a:ext cx="10515600" cy="361950"/>
          </a:xfrm>
          <a:prstGeom prst="rect">
            <a:avLst/>
          </a:prstGeom>
        </p:spPr>
        <p:txBody>
          <a:bodyPr/>
          <a:lst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Weighted Correlation</a:t>
            </a:r>
          </a:p>
        </p:txBody>
      </p:sp>
    </p:spTree>
    <p:extLst>
      <p:ext uri="{BB962C8B-B14F-4D97-AF65-F5344CB8AC3E}">
        <p14:creationId xmlns:p14="http://schemas.microsoft.com/office/powerpoint/2010/main" val="130749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13DA-747A-4265-AD9D-493B0BD267BF}"/>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Analysis Method</a:t>
            </a:r>
            <a:endParaRPr lang="en-US" dirty="0"/>
          </a:p>
        </p:txBody>
      </p:sp>
      <p:sp>
        <p:nvSpPr>
          <p:cNvPr id="3" name="Footer Placeholder 2">
            <a:extLst>
              <a:ext uri="{FF2B5EF4-FFF2-40B4-BE49-F238E27FC236}">
                <a16:creationId xmlns:a16="http://schemas.microsoft.com/office/drawing/2014/main" id="{C84857FB-A4B7-4319-BCA9-C3980499AB99}"/>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E56695D-FA74-441D-A9F4-4653B694A634}"/>
              </a:ext>
            </a:extLst>
          </p:cNvPr>
          <p:cNvSpPr>
            <a:spLocks noGrp="1"/>
          </p:cNvSpPr>
          <p:nvPr>
            <p:ph type="sldNum" sz="quarter" idx="12"/>
          </p:nvPr>
        </p:nvSpPr>
        <p:spPr/>
        <p:txBody>
          <a:bodyPr/>
          <a:lstStyle/>
          <a:p>
            <a:fld id="{B7E7695C-FCF1-4AA0-9B93-7941FED13DC4}" type="slidenum">
              <a:rPr lang="en-US" smtClean="0"/>
              <a:t>19</a:t>
            </a:fld>
            <a:endParaRPr lang="en-US"/>
          </a:p>
        </p:txBody>
      </p:sp>
      <p:sp>
        <p:nvSpPr>
          <p:cNvPr id="5" name="Content Placeholder 4">
            <a:extLst>
              <a:ext uri="{FF2B5EF4-FFF2-40B4-BE49-F238E27FC236}">
                <a16:creationId xmlns:a16="http://schemas.microsoft.com/office/drawing/2014/main" id="{26D7C269-5B82-48B1-AE9D-6CDEA6BA0F19}"/>
              </a:ext>
            </a:extLst>
          </p:cNvPr>
          <p:cNvSpPr>
            <a:spLocks noGrp="1"/>
          </p:cNvSpPr>
          <p:nvPr>
            <p:ph sz="half" idx="1"/>
          </p:nvPr>
        </p:nvSpPr>
        <p:spPr/>
        <p:txBody>
          <a:bodyPr/>
          <a:lstStyle/>
          <a:p>
            <a:r>
              <a:rPr lang="en-US" dirty="0"/>
              <a:t>This feature currently is available for both RDA AD and Chronic OOC AD.</a:t>
            </a:r>
          </a:p>
          <a:p>
            <a:pPr lvl="1"/>
            <a:r>
              <a:rPr lang="en-US" dirty="0"/>
              <a:t>AD will focus on the latest OOCs. </a:t>
            </a:r>
          </a:p>
          <a:p>
            <a:pPr lvl="1"/>
            <a:r>
              <a:rPr lang="en-US" dirty="0"/>
              <a:t>Toggles matches in the latest OOC time period will have much higher correlation value than early period. </a:t>
            </a:r>
          </a:p>
          <a:p>
            <a:pPr lvl="1"/>
            <a:r>
              <a:rPr lang="en-US" dirty="0"/>
              <a:t>Current </a:t>
            </a:r>
            <a:r>
              <a:rPr lang="en-US" dirty="0" err="1"/>
              <a:t>Rsquare</a:t>
            </a:r>
            <a:r>
              <a:rPr lang="en-US" dirty="0"/>
              <a:t> value is calculated by this time weighted correlation. The higher </a:t>
            </a:r>
            <a:r>
              <a:rPr lang="en-US" dirty="0" err="1"/>
              <a:t>Rsquare</a:t>
            </a:r>
            <a:r>
              <a:rPr lang="en-US" dirty="0"/>
              <a:t> is, the better match between potential toggles and OOC points. </a:t>
            </a:r>
          </a:p>
          <a:p>
            <a:endParaRPr lang="en-US" dirty="0"/>
          </a:p>
        </p:txBody>
      </p:sp>
      <p:pic>
        <p:nvPicPr>
          <p:cNvPr id="7" name="Picture 6">
            <a:extLst>
              <a:ext uri="{FF2B5EF4-FFF2-40B4-BE49-F238E27FC236}">
                <a16:creationId xmlns:a16="http://schemas.microsoft.com/office/drawing/2014/main" id="{E17B031C-9A6C-449B-B4EC-8A70290487E9}"/>
              </a:ext>
            </a:extLst>
          </p:cNvPr>
          <p:cNvPicPr>
            <a:picLocks noChangeAspect="1"/>
          </p:cNvPicPr>
          <p:nvPr/>
        </p:nvPicPr>
        <p:blipFill>
          <a:blip r:embed="rId2"/>
          <a:stretch>
            <a:fillRect/>
          </a:stretch>
        </p:blipFill>
        <p:spPr>
          <a:xfrm>
            <a:off x="6096000" y="3666958"/>
            <a:ext cx="5962373" cy="2825916"/>
          </a:xfrm>
          <a:prstGeom prst="rect">
            <a:avLst/>
          </a:prstGeom>
        </p:spPr>
      </p:pic>
      <p:pic>
        <p:nvPicPr>
          <p:cNvPr id="10" name="Picture 9">
            <a:extLst>
              <a:ext uri="{FF2B5EF4-FFF2-40B4-BE49-F238E27FC236}">
                <a16:creationId xmlns:a16="http://schemas.microsoft.com/office/drawing/2014/main" id="{94E115B3-7E50-4075-A28F-B812B233B563}"/>
              </a:ext>
            </a:extLst>
          </p:cNvPr>
          <p:cNvPicPr>
            <a:picLocks noChangeAspect="1"/>
          </p:cNvPicPr>
          <p:nvPr/>
        </p:nvPicPr>
        <p:blipFill>
          <a:blip r:embed="rId3"/>
          <a:stretch>
            <a:fillRect/>
          </a:stretch>
        </p:blipFill>
        <p:spPr>
          <a:xfrm>
            <a:off x="133627" y="3666958"/>
            <a:ext cx="5962373" cy="1363366"/>
          </a:xfrm>
          <a:prstGeom prst="rect">
            <a:avLst/>
          </a:prstGeom>
        </p:spPr>
      </p:pic>
      <p:sp>
        <p:nvSpPr>
          <p:cNvPr id="6" name="Rectangle 5">
            <a:extLst>
              <a:ext uri="{FF2B5EF4-FFF2-40B4-BE49-F238E27FC236}">
                <a16:creationId xmlns:a16="http://schemas.microsoft.com/office/drawing/2014/main" id="{247BAD2F-B11E-4181-9030-0D7E572FBE14}"/>
              </a:ext>
            </a:extLst>
          </p:cNvPr>
          <p:cNvSpPr/>
          <p:nvPr/>
        </p:nvSpPr>
        <p:spPr>
          <a:xfrm>
            <a:off x="6870700" y="4743450"/>
            <a:ext cx="247650" cy="13335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14F9839-40EC-4C3F-9126-E4CC035C3E8B}"/>
              </a:ext>
            </a:extLst>
          </p:cNvPr>
          <p:cNvCxnSpPr>
            <a:cxnSpLocks/>
          </p:cNvCxnSpPr>
          <p:nvPr/>
        </p:nvCxnSpPr>
        <p:spPr>
          <a:xfrm flipH="1">
            <a:off x="7321715" y="4347303"/>
            <a:ext cx="2311400" cy="60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5D8F43-FD99-406E-A027-B1195FA634ED}"/>
              </a:ext>
            </a:extLst>
          </p:cNvPr>
          <p:cNvCxnSpPr>
            <a:cxnSpLocks/>
          </p:cNvCxnSpPr>
          <p:nvPr/>
        </p:nvCxnSpPr>
        <p:spPr>
          <a:xfrm>
            <a:off x="10079532" y="4347303"/>
            <a:ext cx="720272" cy="488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BEEC31F-3E22-4786-899A-4DB3482B4190}"/>
              </a:ext>
            </a:extLst>
          </p:cNvPr>
          <p:cNvSpPr txBox="1">
            <a:spLocks/>
          </p:cNvSpPr>
          <p:nvPr/>
        </p:nvSpPr>
        <p:spPr>
          <a:xfrm>
            <a:off x="838200" y="850504"/>
            <a:ext cx="10515600" cy="361950"/>
          </a:xfrm>
          <a:prstGeom prst="rect">
            <a:avLst/>
          </a:prstGeom>
        </p:spPr>
        <p:txBody>
          <a:bodyPr/>
          <a:lst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Time Weighted Correlation</a:t>
            </a:r>
          </a:p>
        </p:txBody>
      </p:sp>
    </p:spTree>
    <p:extLst>
      <p:ext uri="{BB962C8B-B14F-4D97-AF65-F5344CB8AC3E}">
        <p14:creationId xmlns:p14="http://schemas.microsoft.com/office/powerpoint/2010/main" val="245135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4983E-DD6D-4CA6-9A1D-BB21681E5232}"/>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Agenda</a:t>
            </a:r>
          </a:p>
        </p:txBody>
      </p:sp>
      <p:sp>
        <p:nvSpPr>
          <p:cNvPr id="3" name="Footer Placeholder 2">
            <a:extLst>
              <a:ext uri="{FF2B5EF4-FFF2-40B4-BE49-F238E27FC236}">
                <a16:creationId xmlns:a16="http://schemas.microsoft.com/office/drawing/2014/main" id="{608DDDAD-8738-43A0-96E2-733D67BA3E31}"/>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123A16C-9E78-4842-84EA-B72D132264C3}"/>
              </a:ext>
            </a:extLst>
          </p:cNvPr>
          <p:cNvSpPr>
            <a:spLocks noGrp="1"/>
          </p:cNvSpPr>
          <p:nvPr>
            <p:ph type="sldNum" sz="quarter" idx="12"/>
          </p:nvPr>
        </p:nvSpPr>
        <p:spPr/>
        <p:txBody>
          <a:bodyPr/>
          <a:lstStyle/>
          <a:p>
            <a:fld id="{B7E7695C-FCF1-4AA0-9B93-7941FED13DC4}" type="slidenum">
              <a:rPr lang="en-US" smtClean="0"/>
              <a:t>2</a:t>
            </a:fld>
            <a:endParaRPr lang="en-US"/>
          </a:p>
        </p:txBody>
      </p:sp>
      <p:sp>
        <p:nvSpPr>
          <p:cNvPr id="5" name="Text Placeholder 4">
            <a:extLst>
              <a:ext uri="{FF2B5EF4-FFF2-40B4-BE49-F238E27FC236}">
                <a16:creationId xmlns:a16="http://schemas.microsoft.com/office/drawing/2014/main" id="{22C7AD52-CB0C-4E43-8241-2180D20BD40B}"/>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4C8B52FD-1B29-4138-AD8A-DC98347F4162}"/>
              </a:ext>
            </a:extLst>
          </p:cNvPr>
          <p:cNvSpPr>
            <a:spLocks noGrp="1"/>
          </p:cNvSpPr>
          <p:nvPr>
            <p:ph sz="half" idx="1"/>
          </p:nvPr>
        </p:nvSpPr>
        <p:spPr/>
        <p:txBody>
          <a:bodyPr numCol="2"/>
          <a:lstStyle/>
          <a:p>
            <a:r>
              <a:rPr lang="en-US" dirty="0">
                <a:latin typeface="Segoe UI" panose="020B0502040204020203" pitchFamily="34" charset="0"/>
                <a:cs typeface="Segoe UI" panose="020B0502040204020203" pitchFamily="34" charset="0"/>
              </a:rPr>
              <a:t>Triggering Rule</a:t>
            </a:r>
          </a:p>
          <a:p>
            <a:r>
              <a:rPr lang="en-US" dirty="0">
                <a:latin typeface="Segoe UI" panose="020B0502040204020203" pitchFamily="34" charset="0"/>
                <a:cs typeface="Segoe UI" panose="020B0502040204020203" pitchFamily="34" charset="0"/>
              </a:rPr>
              <a:t>Data Source</a:t>
            </a:r>
          </a:p>
          <a:p>
            <a:pPr lvl="1"/>
            <a:r>
              <a:rPr lang="en-US" dirty="0">
                <a:latin typeface="Segoe UI" panose="020B0502040204020203" pitchFamily="34" charset="0"/>
                <a:cs typeface="Segoe UI" panose="020B0502040204020203" pitchFamily="34" charset="0"/>
              </a:rPr>
              <a:t>SPACE</a:t>
            </a:r>
          </a:p>
          <a:p>
            <a:pPr lvl="1"/>
            <a:r>
              <a:rPr lang="en-US" dirty="0">
                <a:latin typeface="Segoe UI" panose="020B0502040204020203" pitchFamily="34" charset="0"/>
                <a:cs typeface="Segoe UI" panose="020B0502040204020203" pitchFamily="34" charset="0"/>
              </a:rPr>
              <a:t>Sigma</a:t>
            </a:r>
          </a:p>
          <a:p>
            <a:pPr lvl="1"/>
            <a:r>
              <a:rPr lang="en-US" dirty="0">
                <a:latin typeface="Segoe UI" panose="020B0502040204020203" pitchFamily="34" charset="0"/>
                <a:cs typeface="Segoe UI" panose="020B0502040204020203" pitchFamily="34" charset="0"/>
              </a:rPr>
              <a:t>SWR</a:t>
            </a:r>
          </a:p>
          <a:p>
            <a:pPr lvl="1"/>
            <a:r>
              <a:rPr lang="en-US" dirty="0">
                <a:latin typeface="Segoe UI" panose="020B0502040204020203" pitchFamily="34" charset="0"/>
                <a:cs typeface="Segoe UI" panose="020B0502040204020203" pitchFamily="34" charset="0"/>
              </a:rPr>
              <a:t>QDR</a:t>
            </a:r>
          </a:p>
          <a:p>
            <a:pPr lvl="1"/>
            <a:r>
              <a:rPr lang="en-US" dirty="0">
                <a:latin typeface="Segoe UI" panose="020B0502040204020203" pitchFamily="34" charset="0"/>
                <a:cs typeface="Segoe UI" panose="020B0502040204020203" pitchFamily="34" charset="0"/>
              </a:rPr>
              <a:t>PM/CM Lead Lot</a:t>
            </a:r>
          </a:p>
          <a:p>
            <a:pPr lvl="1"/>
            <a:r>
              <a:rPr lang="en-US" dirty="0">
                <a:latin typeface="Segoe UI" panose="020B0502040204020203" pitchFamily="34" charset="0"/>
                <a:cs typeface="Segoe UI" panose="020B0502040204020203" pitchFamily="34" charset="0"/>
              </a:rPr>
              <a:t>Lot Attribute</a:t>
            </a:r>
          </a:p>
          <a:p>
            <a:r>
              <a:rPr lang="en-US" dirty="0">
                <a:latin typeface="Segoe UI" panose="020B0502040204020203" pitchFamily="34" charset="0"/>
                <a:cs typeface="Segoe UI" panose="020B0502040204020203" pitchFamily="34" charset="0"/>
              </a:rPr>
              <a:t>Analysis Flow</a:t>
            </a: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Analysis Method</a:t>
            </a:r>
          </a:p>
          <a:p>
            <a:pPr lvl="1"/>
            <a:r>
              <a:rPr lang="en-US" dirty="0">
                <a:latin typeface="Segoe UI" panose="020B0502040204020203" pitchFamily="34" charset="0"/>
                <a:cs typeface="Segoe UI" panose="020B0502040204020203" pitchFamily="34" charset="0"/>
              </a:rPr>
              <a:t>FMEA List</a:t>
            </a:r>
          </a:p>
          <a:p>
            <a:pPr lvl="1"/>
            <a:r>
              <a:rPr lang="en-US" dirty="0">
                <a:latin typeface="Segoe UI" panose="020B0502040204020203" pitchFamily="34" charset="0"/>
                <a:cs typeface="Segoe UI" panose="020B0502040204020203" pitchFamily="34" charset="0"/>
              </a:rPr>
              <a:t>Domain knowledge</a:t>
            </a:r>
          </a:p>
          <a:p>
            <a:pPr lvl="1"/>
            <a:r>
              <a:rPr lang="en-US" dirty="0">
                <a:latin typeface="Segoe UI" panose="020B0502040204020203" pitchFamily="34" charset="0"/>
                <a:cs typeface="Segoe UI" panose="020B0502040204020203" pitchFamily="34" charset="0"/>
              </a:rPr>
              <a:t>Past Feedback</a:t>
            </a:r>
          </a:p>
          <a:p>
            <a:pPr lvl="1"/>
            <a:r>
              <a:rPr lang="en-US" dirty="0">
                <a:latin typeface="Segoe UI" panose="020B0502040204020203" pitchFamily="34" charset="0"/>
                <a:cs typeface="Segoe UI" panose="020B0502040204020203" pitchFamily="34" charset="0"/>
              </a:rPr>
              <a:t>Last OOC Check</a:t>
            </a:r>
          </a:p>
          <a:p>
            <a:pPr lvl="1"/>
            <a:r>
              <a:rPr lang="en-US" dirty="0">
                <a:latin typeface="Segoe UI" panose="020B0502040204020203" pitchFamily="34" charset="0"/>
                <a:cs typeface="Segoe UI" panose="020B0502040204020203" pitchFamily="34" charset="0"/>
              </a:rPr>
              <a:t>Time Weighted Correlation</a:t>
            </a:r>
          </a:p>
          <a:p>
            <a:r>
              <a:rPr lang="en-US" dirty="0">
                <a:latin typeface="Segoe UI" panose="020B0502040204020203" pitchFamily="34" charset="0"/>
                <a:cs typeface="Segoe UI" panose="020B0502040204020203" pitchFamily="34" charset="0"/>
              </a:rPr>
              <a:t>Report</a:t>
            </a:r>
          </a:p>
          <a:p>
            <a:pPr lvl="1"/>
            <a:r>
              <a:rPr lang="en-US" dirty="0">
                <a:latin typeface="Segoe UI" panose="020B0502040204020203" pitchFamily="34" charset="0"/>
                <a:cs typeface="Segoe UI" panose="020B0502040204020203" pitchFamily="34" charset="0"/>
              </a:rPr>
              <a:t>Sections</a:t>
            </a:r>
          </a:p>
          <a:p>
            <a:pPr lvl="1"/>
            <a:r>
              <a:rPr lang="en-US" dirty="0">
                <a:latin typeface="Segoe UI" panose="020B0502040204020203" pitchFamily="34" charset="0"/>
                <a:cs typeface="Segoe UI" panose="020B0502040204020203" pitchFamily="34" charset="0"/>
              </a:rPr>
              <a:t>Report Features</a:t>
            </a:r>
          </a:p>
          <a:p>
            <a:r>
              <a:rPr lang="en-US" dirty="0">
                <a:latin typeface="Segoe UI" panose="020B0502040204020203" pitchFamily="34" charset="0"/>
                <a:cs typeface="Segoe UI" panose="020B0502040204020203" pitchFamily="34" charset="0"/>
              </a:rPr>
              <a:t>Dashboard</a:t>
            </a:r>
          </a:p>
          <a:p>
            <a:r>
              <a:rPr lang="en-US" dirty="0">
                <a:latin typeface="Segoe UI" panose="020B0502040204020203" pitchFamily="34" charset="0"/>
                <a:cs typeface="Segoe UI" panose="020B0502040204020203" pitchFamily="34" charset="0"/>
              </a:rPr>
              <a:t>Future Roadmap</a:t>
            </a:r>
          </a:p>
          <a:p>
            <a:pPr lvl="1"/>
            <a:endParaRPr lang="en-US" dirty="0">
              <a:latin typeface="Segoe UI" panose="020B0502040204020203" pitchFamily="34" charset="0"/>
              <a:cs typeface="Segoe UI" panose="020B0502040204020203" pitchFamily="34" charset="0"/>
            </a:endParaRPr>
          </a:p>
          <a:p>
            <a:pPr lvl="1"/>
            <a:endParaRPr lang="en-US" dirty="0">
              <a:latin typeface="Segoe UI" panose="020B0502040204020203" pitchFamily="34" charset="0"/>
              <a:cs typeface="Segoe UI" panose="020B0502040204020203" pitchFamily="34" charset="0"/>
            </a:endParaRPr>
          </a:p>
          <a:p>
            <a:pPr lvl="1"/>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63444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8F15-2428-4594-B3E5-712A7F8B357B}"/>
              </a:ext>
            </a:extLst>
          </p:cNvPr>
          <p:cNvSpPr>
            <a:spLocks noGrp="1"/>
          </p:cNvSpPr>
          <p:nvPr>
            <p:ph type="title"/>
          </p:nvPr>
        </p:nvSpPr>
        <p:spPr/>
        <p:txBody>
          <a:bodyPr/>
          <a:lstStyle/>
          <a:p>
            <a:r>
              <a:rPr lang="en-US" dirty="0"/>
              <a:t>AD Report</a:t>
            </a:r>
          </a:p>
        </p:txBody>
      </p:sp>
      <p:sp>
        <p:nvSpPr>
          <p:cNvPr id="3" name="Text Placeholder 2">
            <a:extLst>
              <a:ext uri="{FF2B5EF4-FFF2-40B4-BE49-F238E27FC236}">
                <a16:creationId xmlns:a16="http://schemas.microsoft.com/office/drawing/2014/main" id="{C5CF029D-34FD-436B-8BEE-E0C51E443C4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AB66C10-9F33-42E1-A6F1-876612160099}"/>
              </a:ext>
            </a:extLst>
          </p:cNvPr>
          <p:cNvSpPr>
            <a:spLocks noGrp="1"/>
          </p:cNvSpPr>
          <p:nvPr>
            <p:ph type="ftr" sz="quarter" idx="11"/>
          </p:nvPr>
        </p:nvSpPr>
        <p:spPr/>
        <p:txBody>
          <a:bodyPr/>
          <a:lstStyle/>
          <a:p>
            <a:r>
              <a:rPr lang="en-US"/>
              <a:t>Micron Confidential</a:t>
            </a:r>
            <a:endParaRPr lang="en-US" dirty="0"/>
          </a:p>
        </p:txBody>
      </p:sp>
      <p:sp>
        <p:nvSpPr>
          <p:cNvPr id="5" name="Slide Number Placeholder 4">
            <a:extLst>
              <a:ext uri="{FF2B5EF4-FFF2-40B4-BE49-F238E27FC236}">
                <a16:creationId xmlns:a16="http://schemas.microsoft.com/office/drawing/2014/main" id="{DE41CB19-ACED-4769-A48B-57BC0E9E1E9A}"/>
              </a:ext>
            </a:extLst>
          </p:cNvPr>
          <p:cNvSpPr>
            <a:spLocks noGrp="1"/>
          </p:cNvSpPr>
          <p:nvPr>
            <p:ph type="sldNum" sz="quarter" idx="12"/>
          </p:nvPr>
        </p:nvSpPr>
        <p:spPr/>
        <p:txBody>
          <a:bodyPr/>
          <a:lstStyle/>
          <a:p>
            <a:fld id="{B7E7695C-FCF1-4AA0-9B93-7941FED13DC4}" type="slidenum">
              <a:rPr lang="en-US" smtClean="0"/>
              <a:pPr/>
              <a:t>20</a:t>
            </a:fld>
            <a:endParaRPr lang="en-US" dirty="0"/>
          </a:p>
        </p:txBody>
      </p:sp>
    </p:spTree>
    <p:extLst>
      <p:ext uri="{BB962C8B-B14F-4D97-AF65-F5344CB8AC3E}">
        <p14:creationId xmlns:p14="http://schemas.microsoft.com/office/powerpoint/2010/main" val="3330027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21</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Overview</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AD report is built by HTML with JavaScript and CSS technology. </a:t>
            </a:r>
          </a:p>
          <a:p>
            <a:r>
              <a:rPr lang="en-US" dirty="0"/>
              <a:t>Both RDA AD and Chronic OOC AD share same report template.</a:t>
            </a:r>
          </a:p>
          <a:p>
            <a:r>
              <a:rPr lang="en-US" dirty="0"/>
              <a:t>It covers below sections:</a:t>
            </a:r>
          </a:p>
          <a:p>
            <a:pPr lvl="1"/>
            <a:r>
              <a:rPr lang="en-US" dirty="0"/>
              <a:t>Title</a:t>
            </a:r>
          </a:p>
          <a:p>
            <a:pPr lvl="1"/>
            <a:r>
              <a:rPr lang="en-US" dirty="0"/>
              <a:t>OOC Chart</a:t>
            </a:r>
          </a:p>
          <a:p>
            <a:pPr lvl="1"/>
            <a:r>
              <a:rPr lang="en-US" dirty="0"/>
              <a:t>FMEA Step (RDA AD only)</a:t>
            </a:r>
          </a:p>
          <a:p>
            <a:pPr lvl="1"/>
            <a:r>
              <a:rPr lang="en-US" dirty="0"/>
              <a:t>Past Feedback </a:t>
            </a:r>
          </a:p>
          <a:p>
            <a:pPr lvl="1"/>
            <a:r>
              <a:rPr lang="en-US" dirty="0"/>
              <a:t>Result </a:t>
            </a:r>
          </a:p>
          <a:p>
            <a:pPr lvl="1"/>
            <a:r>
              <a:rPr lang="en-US" dirty="0"/>
              <a:t>Result plots</a:t>
            </a:r>
          </a:p>
          <a:p>
            <a:pPr lvl="1"/>
            <a:r>
              <a:rPr lang="en-US" dirty="0"/>
              <a:t>Feedback</a:t>
            </a:r>
          </a:p>
          <a:p>
            <a:endParaRPr lang="en-US" dirty="0"/>
          </a:p>
          <a:p>
            <a:endParaRPr lang="en-US" dirty="0"/>
          </a:p>
        </p:txBody>
      </p:sp>
    </p:spTree>
    <p:extLst>
      <p:ext uri="{BB962C8B-B14F-4D97-AF65-F5344CB8AC3E}">
        <p14:creationId xmlns:p14="http://schemas.microsoft.com/office/powerpoint/2010/main" val="2552524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22</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Sections</a:t>
            </a:r>
          </a:p>
        </p:txBody>
      </p:sp>
      <p:pic>
        <p:nvPicPr>
          <p:cNvPr id="7" name="Content Placeholder 10">
            <a:extLst>
              <a:ext uri="{FF2B5EF4-FFF2-40B4-BE49-F238E27FC236}">
                <a16:creationId xmlns:a16="http://schemas.microsoft.com/office/drawing/2014/main" id="{8B1F8EDF-B115-48BD-A804-CA4FAC883D20}"/>
              </a:ext>
            </a:extLst>
          </p:cNvPr>
          <p:cNvPicPr>
            <a:picLocks noGrp="1" noChangeAspect="1"/>
          </p:cNvPicPr>
          <p:nvPr>
            <p:ph sz="half" idx="1"/>
          </p:nvPr>
        </p:nvPicPr>
        <p:blipFill>
          <a:blip r:embed="rId2"/>
          <a:stretch>
            <a:fillRect/>
          </a:stretch>
        </p:blipFill>
        <p:spPr>
          <a:xfrm>
            <a:off x="838200" y="1459308"/>
            <a:ext cx="3926713" cy="3088965"/>
          </a:xfrm>
          <a:prstGeom prst="rect">
            <a:avLst/>
          </a:prstGeom>
        </p:spPr>
      </p:pic>
      <p:pic>
        <p:nvPicPr>
          <p:cNvPr id="8" name="Picture 7">
            <a:extLst>
              <a:ext uri="{FF2B5EF4-FFF2-40B4-BE49-F238E27FC236}">
                <a16:creationId xmlns:a16="http://schemas.microsoft.com/office/drawing/2014/main" id="{8AB49069-609F-43BC-8163-377F1013970B}"/>
              </a:ext>
            </a:extLst>
          </p:cNvPr>
          <p:cNvPicPr>
            <a:picLocks noChangeAspect="1"/>
          </p:cNvPicPr>
          <p:nvPr/>
        </p:nvPicPr>
        <p:blipFill>
          <a:blip r:embed="rId3"/>
          <a:stretch>
            <a:fillRect/>
          </a:stretch>
        </p:blipFill>
        <p:spPr>
          <a:xfrm>
            <a:off x="1013127" y="4650002"/>
            <a:ext cx="3542971" cy="1980544"/>
          </a:xfrm>
          <a:prstGeom prst="rect">
            <a:avLst/>
          </a:prstGeom>
        </p:spPr>
      </p:pic>
      <p:pic>
        <p:nvPicPr>
          <p:cNvPr id="9" name="Picture 8">
            <a:extLst>
              <a:ext uri="{FF2B5EF4-FFF2-40B4-BE49-F238E27FC236}">
                <a16:creationId xmlns:a16="http://schemas.microsoft.com/office/drawing/2014/main" id="{F336EE6C-D719-459A-AFA5-FD182BE6F320}"/>
              </a:ext>
            </a:extLst>
          </p:cNvPr>
          <p:cNvPicPr>
            <a:picLocks noChangeAspect="1"/>
          </p:cNvPicPr>
          <p:nvPr/>
        </p:nvPicPr>
        <p:blipFill>
          <a:blip r:embed="rId4"/>
          <a:stretch>
            <a:fillRect/>
          </a:stretch>
        </p:blipFill>
        <p:spPr>
          <a:xfrm>
            <a:off x="6596459" y="1452859"/>
            <a:ext cx="3957424" cy="3421523"/>
          </a:xfrm>
          <a:prstGeom prst="rect">
            <a:avLst/>
          </a:prstGeom>
        </p:spPr>
      </p:pic>
      <p:pic>
        <p:nvPicPr>
          <p:cNvPr id="10" name="Picture 9">
            <a:extLst>
              <a:ext uri="{FF2B5EF4-FFF2-40B4-BE49-F238E27FC236}">
                <a16:creationId xmlns:a16="http://schemas.microsoft.com/office/drawing/2014/main" id="{10F28F4D-3BB1-4B87-B41A-DA2A0592576F}"/>
              </a:ext>
            </a:extLst>
          </p:cNvPr>
          <p:cNvPicPr>
            <a:picLocks noChangeAspect="1"/>
          </p:cNvPicPr>
          <p:nvPr/>
        </p:nvPicPr>
        <p:blipFill>
          <a:blip r:embed="rId5"/>
          <a:stretch>
            <a:fillRect/>
          </a:stretch>
        </p:blipFill>
        <p:spPr>
          <a:xfrm>
            <a:off x="6596459" y="4874382"/>
            <a:ext cx="3810002" cy="1666379"/>
          </a:xfrm>
          <a:prstGeom prst="rect">
            <a:avLst/>
          </a:prstGeom>
        </p:spPr>
      </p:pic>
    </p:spTree>
    <p:extLst>
      <p:ext uri="{BB962C8B-B14F-4D97-AF65-F5344CB8AC3E}">
        <p14:creationId xmlns:p14="http://schemas.microsoft.com/office/powerpoint/2010/main" val="3901108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23</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Sections-OOC Chart</a:t>
            </a:r>
          </a:p>
        </p:txBody>
      </p:sp>
      <p:sp>
        <p:nvSpPr>
          <p:cNvPr id="11" name="Content Placeholder 5">
            <a:extLst>
              <a:ext uri="{FF2B5EF4-FFF2-40B4-BE49-F238E27FC236}">
                <a16:creationId xmlns:a16="http://schemas.microsoft.com/office/drawing/2014/main" id="{A0590D16-A7B1-4FDC-9816-72DDABC0CE65}"/>
              </a:ext>
            </a:extLst>
          </p:cNvPr>
          <p:cNvSpPr txBox="1">
            <a:spLocks/>
          </p:cNvSpPr>
          <p:nvPr/>
        </p:nvSpPr>
        <p:spPr>
          <a:xfrm>
            <a:off x="838200" y="1628775"/>
            <a:ext cx="10515600" cy="4548188"/>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header, it will display the channel, </a:t>
            </a:r>
            <a:r>
              <a:rPr lang="en-US" dirty="0" err="1"/>
              <a:t>ckc</a:t>
            </a:r>
            <a:r>
              <a:rPr lang="en-US" dirty="0"/>
              <a:t> and chart type. </a:t>
            </a:r>
          </a:p>
          <a:p>
            <a:r>
              <a:rPr lang="en-US" dirty="0"/>
              <a:t>Reference OOC lot is used in last OOC point check</a:t>
            </a:r>
          </a:p>
          <a:p>
            <a:r>
              <a:rPr lang="en-US" dirty="0"/>
              <a:t>This section will display below information:</a:t>
            </a:r>
          </a:p>
          <a:p>
            <a:pPr lvl="1"/>
            <a:r>
              <a:rPr lang="en-US" dirty="0"/>
              <a:t>Current step: OOC step </a:t>
            </a:r>
          </a:p>
          <a:p>
            <a:pPr lvl="1"/>
            <a:r>
              <a:rPr lang="en-US" dirty="0"/>
              <a:t>Process step: corresponding process step</a:t>
            </a:r>
          </a:p>
          <a:p>
            <a:pPr lvl="1"/>
            <a:r>
              <a:rPr lang="en-US" dirty="0"/>
              <a:t>SPACE chart</a:t>
            </a:r>
          </a:p>
          <a:p>
            <a:pPr lvl="2"/>
            <a:r>
              <a:rPr lang="en-US" dirty="0"/>
              <a:t>Red point: OOC point</a:t>
            </a:r>
          </a:p>
          <a:p>
            <a:pPr lvl="2"/>
            <a:r>
              <a:rPr lang="en-US" dirty="0"/>
              <a:t>Black point: non-OOC point</a:t>
            </a:r>
          </a:p>
          <a:p>
            <a:pPr lvl="2"/>
            <a:r>
              <a:rPr lang="en-US" dirty="0"/>
              <a:t>Blue dotted line: upper control limit  and </a:t>
            </a:r>
          </a:p>
          <a:p>
            <a:pPr marL="2743200" lvl="6" indent="0">
              <a:buNone/>
            </a:pPr>
            <a:r>
              <a:rPr lang="en-US" dirty="0"/>
              <a:t>  lower control limit</a:t>
            </a:r>
          </a:p>
          <a:p>
            <a:pPr lvl="2"/>
            <a:endParaRPr lang="en-US" dirty="0"/>
          </a:p>
          <a:p>
            <a:pPr lvl="1"/>
            <a:endParaRPr lang="en-US" dirty="0"/>
          </a:p>
          <a:p>
            <a:endParaRPr lang="en-US" dirty="0"/>
          </a:p>
          <a:p>
            <a:endParaRPr lang="en-US" dirty="0"/>
          </a:p>
        </p:txBody>
      </p:sp>
      <p:pic>
        <p:nvPicPr>
          <p:cNvPr id="13" name="Picture 12">
            <a:extLst>
              <a:ext uri="{FF2B5EF4-FFF2-40B4-BE49-F238E27FC236}">
                <a16:creationId xmlns:a16="http://schemas.microsoft.com/office/drawing/2014/main" id="{48D3A444-AD0E-4A16-9EEE-C62A885A9A54}"/>
              </a:ext>
            </a:extLst>
          </p:cNvPr>
          <p:cNvPicPr>
            <a:picLocks noChangeAspect="1"/>
          </p:cNvPicPr>
          <p:nvPr/>
        </p:nvPicPr>
        <p:blipFill>
          <a:blip r:embed="rId2"/>
          <a:stretch>
            <a:fillRect/>
          </a:stretch>
        </p:blipFill>
        <p:spPr>
          <a:xfrm>
            <a:off x="6620434" y="952974"/>
            <a:ext cx="5020235" cy="675801"/>
          </a:xfrm>
          <a:prstGeom prst="rect">
            <a:avLst/>
          </a:prstGeom>
        </p:spPr>
      </p:pic>
      <p:pic>
        <p:nvPicPr>
          <p:cNvPr id="14" name="Picture 13">
            <a:extLst>
              <a:ext uri="{FF2B5EF4-FFF2-40B4-BE49-F238E27FC236}">
                <a16:creationId xmlns:a16="http://schemas.microsoft.com/office/drawing/2014/main" id="{8EF8E6E4-7EC4-4779-948A-807BD62FB36E}"/>
              </a:ext>
            </a:extLst>
          </p:cNvPr>
          <p:cNvPicPr>
            <a:picLocks noChangeAspect="1"/>
          </p:cNvPicPr>
          <p:nvPr/>
        </p:nvPicPr>
        <p:blipFill>
          <a:blip r:embed="rId3"/>
          <a:stretch>
            <a:fillRect/>
          </a:stretch>
        </p:blipFill>
        <p:spPr>
          <a:xfrm>
            <a:off x="7010399" y="2485373"/>
            <a:ext cx="4919709" cy="3419653"/>
          </a:xfrm>
          <a:prstGeom prst="rect">
            <a:avLst/>
          </a:prstGeom>
        </p:spPr>
      </p:pic>
    </p:spTree>
    <p:extLst>
      <p:ext uri="{BB962C8B-B14F-4D97-AF65-F5344CB8AC3E}">
        <p14:creationId xmlns:p14="http://schemas.microsoft.com/office/powerpoint/2010/main" val="381838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24</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Sections-FMEA and Historical Feedback</a:t>
            </a:r>
          </a:p>
        </p:txBody>
      </p:sp>
      <p:sp>
        <p:nvSpPr>
          <p:cNvPr id="11" name="Content Placeholder 5">
            <a:extLst>
              <a:ext uri="{FF2B5EF4-FFF2-40B4-BE49-F238E27FC236}">
                <a16:creationId xmlns:a16="http://schemas.microsoft.com/office/drawing/2014/main" id="{A0590D16-A7B1-4FDC-9816-72DDABC0CE65}"/>
              </a:ext>
            </a:extLst>
          </p:cNvPr>
          <p:cNvSpPr txBox="1">
            <a:spLocks/>
          </p:cNvSpPr>
          <p:nvPr/>
        </p:nvSpPr>
        <p:spPr>
          <a:xfrm>
            <a:off x="838200" y="1628775"/>
            <a:ext cx="10515600" cy="4548188"/>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section will display below information:</a:t>
            </a:r>
          </a:p>
          <a:p>
            <a:pPr lvl="1"/>
            <a:r>
              <a:rPr lang="en-US" dirty="0"/>
              <a:t>FMEA Table: if chart is assigned FMEA step, it will</a:t>
            </a:r>
          </a:p>
          <a:p>
            <a:pPr marL="411480" lvl="1" indent="0">
              <a:buNone/>
            </a:pPr>
            <a:r>
              <a:rPr lang="en-US" dirty="0"/>
              <a:t>display corresponding process step</a:t>
            </a:r>
          </a:p>
          <a:p>
            <a:pPr lvl="1"/>
            <a:r>
              <a:rPr lang="en-US" dirty="0"/>
              <a:t>Historical Feedback: if chart got feedbacked before</a:t>
            </a:r>
          </a:p>
          <a:p>
            <a:pPr marL="411480" lvl="1" indent="0">
              <a:buNone/>
            </a:pPr>
            <a:r>
              <a:rPr lang="en-US" dirty="0"/>
              <a:t>the analysis, it will display latest 5 feedback. </a:t>
            </a:r>
          </a:p>
          <a:p>
            <a:pPr lvl="2"/>
            <a:endParaRPr lang="en-US" dirty="0"/>
          </a:p>
          <a:p>
            <a:pPr lvl="1"/>
            <a:endParaRPr lang="en-US" dirty="0"/>
          </a:p>
          <a:p>
            <a:endParaRPr lang="en-US" dirty="0"/>
          </a:p>
          <a:p>
            <a:endParaRPr lang="en-US" dirty="0"/>
          </a:p>
        </p:txBody>
      </p:sp>
      <p:pic>
        <p:nvPicPr>
          <p:cNvPr id="9" name="Picture 8">
            <a:extLst>
              <a:ext uri="{FF2B5EF4-FFF2-40B4-BE49-F238E27FC236}">
                <a16:creationId xmlns:a16="http://schemas.microsoft.com/office/drawing/2014/main" id="{F18BE5B9-EFF9-41E2-8A02-4A30E89A85DB}"/>
              </a:ext>
            </a:extLst>
          </p:cNvPr>
          <p:cNvPicPr>
            <a:picLocks noChangeAspect="1"/>
          </p:cNvPicPr>
          <p:nvPr/>
        </p:nvPicPr>
        <p:blipFill>
          <a:blip r:embed="rId2"/>
          <a:stretch>
            <a:fillRect/>
          </a:stretch>
        </p:blipFill>
        <p:spPr>
          <a:xfrm>
            <a:off x="7324280" y="1628775"/>
            <a:ext cx="4126483" cy="2306731"/>
          </a:xfrm>
          <a:prstGeom prst="rect">
            <a:avLst/>
          </a:prstGeom>
        </p:spPr>
      </p:pic>
    </p:spTree>
    <p:extLst>
      <p:ext uri="{BB962C8B-B14F-4D97-AF65-F5344CB8AC3E}">
        <p14:creationId xmlns:p14="http://schemas.microsoft.com/office/powerpoint/2010/main" val="4006159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25</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Sections-Result and Plots</a:t>
            </a:r>
          </a:p>
        </p:txBody>
      </p:sp>
      <p:sp>
        <p:nvSpPr>
          <p:cNvPr id="11" name="Content Placeholder 5">
            <a:extLst>
              <a:ext uri="{FF2B5EF4-FFF2-40B4-BE49-F238E27FC236}">
                <a16:creationId xmlns:a16="http://schemas.microsoft.com/office/drawing/2014/main" id="{A0590D16-A7B1-4FDC-9816-72DDABC0CE65}"/>
              </a:ext>
            </a:extLst>
          </p:cNvPr>
          <p:cNvSpPr txBox="1">
            <a:spLocks/>
          </p:cNvSpPr>
          <p:nvPr/>
        </p:nvSpPr>
        <p:spPr>
          <a:xfrm>
            <a:off x="838200" y="1628775"/>
            <a:ext cx="5688106" cy="4548188"/>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section will display below information:</a:t>
            </a:r>
          </a:p>
          <a:p>
            <a:pPr lvl="1"/>
            <a:r>
              <a:rPr lang="en-US" dirty="0"/>
              <a:t>Result table:</a:t>
            </a:r>
          </a:p>
          <a:p>
            <a:pPr lvl="2"/>
            <a:r>
              <a:rPr lang="en-US" dirty="0"/>
              <a:t>Root cause and correlation value is shown. </a:t>
            </a:r>
          </a:p>
          <a:p>
            <a:pPr lvl="1"/>
            <a:r>
              <a:rPr lang="en-US" dirty="0"/>
              <a:t>Result plot:</a:t>
            </a:r>
          </a:p>
          <a:p>
            <a:pPr lvl="2"/>
            <a:r>
              <a:rPr lang="en-US" dirty="0"/>
              <a:t>Both box plot and trend plot will have same color for </a:t>
            </a:r>
          </a:p>
          <a:p>
            <a:pPr marL="868680" lvl="2" indent="0">
              <a:buNone/>
            </a:pPr>
            <a:r>
              <a:rPr lang="en-US" dirty="0"/>
              <a:t>same  category.</a:t>
            </a:r>
          </a:p>
          <a:p>
            <a:pPr lvl="3"/>
            <a:r>
              <a:rPr lang="en-US" dirty="0"/>
              <a:t>Box plot: the first box will be colored in red and will be </a:t>
            </a:r>
          </a:p>
          <a:p>
            <a:pPr marL="1325880" lvl="3" indent="0">
              <a:buNone/>
            </a:pPr>
            <a:r>
              <a:rPr lang="en-US" dirty="0"/>
              <a:t>potential root cause</a:t>
            </a:r>
          </a:p>
          <a:p>
            <a:pPr lvl="3"/>
            <a:r>
              <a:rPr lang="en-US" dirty="0"/>
              <a:t>Trend plot: smoothing method is used to draw the curve. </a:t>
            </a:r>
          </a:p>
          <a:p>
            <a:pPr marL="1325880" lvl="3" indent="0">
              <a:buNone/>
            </a:pPr>
            <a:r>
              <a:rPr lang="en-US" dirty="0"/>
              <a:t>Smoothing method is similar to Y3 kernel smoothing method.</a:t>
            </a:r>
          </a:p>
          <a:p>
            <a:pPr lvl="1"/>
            <a:endParaRPr lang="en-US" dirty="0"/>
          </a:p>
          <a:p>
            <a:endParaRPr lang="en-US" dirty="0"/>
          </a:p>
          <a:p>
            <a:endParaRPr lang="en-US" dirty="0"/>
          </a:p>
        </p:txBody>
      </p:sp>
      <p:pic>
        <p:nvPicPr>
          <p:cNvPr id="6" name="Picture 5">
            <a:extLst>
              <a:ext uri="{FF2B5EF4-FFF2-40B4-BE49-F238E27FC236}">
                <a16:creationId xmlns:a16="http://schemas.microsoft.com/office/drawing/2014/main" id="{BE37ACA2-5282-406A-BC69-45A3803B5C40}"/>
              </a:ext>
            </a:extLst>
          </p:cNvPr>
          <p:cNvPicPr>
            <a:picLocks noChangeAspect="1"/>
          </p:cNvPicPr>
          <p:nvPr/>
        </p:nvPicPr>
        <p:blipFill>
          <a:blip r:embed="rId2"/>
          <a:stretch>
            <a:fillRect/>
          </a:stretch>
        </p:blipFill>
        <p:spPr>
          <a:xfrm>
            <a:off x="6575611" y="3619227"/>
            <a:ext cx="5150224" cy="2557736"/>
          </a:xfrm>
          <a:prstGeom prst="rect">
            <a:avLst/>
          </a:prstGeom>
        </p:spPr>
      </p:pic>
      <p:pic>
        <p:nvPicPr>
          <p:cNvPr id="7" name="Picture 6">
            <a:extLst>
              <a:ext uri="{FF2B5EF4-FFF2-40B4-BE49-F238E27FC236}">
                <a16:creationId xmlns:a16="http://schemas.microsoft.com/office/drawing/2014/main" id="{B4E66952-FC7C-4399-A6FC-ABAECCB69AE3}"/>
              </a:ext>
            </a:extLst>
          </p:cNvPr>
          <p:cNvPicPr>
            <a:picLocks noChangeAspect="1"/>
          </p:cNvPicPr>
          <p:nvPr/>
        </p:nvPicPr>
        <p:blipFill>
          <a:blip r:embed="rId3"/>
          <a:stretch>
            <a:fillRect/>
          </a:stretch>
        </p:blipFill>
        <p:spPr>
          <a:xfrm>
            <a:off x="6493818" y="955079"/>
            <a:ext cx="5313810" cy="2429105"/>
          </a:xfrm>
          <a:prstGeom prst="rect">
            <a:avLst/>
          </a:prstGeom>
        </p:spPr>
      </p:pic>
    </p:spTree>
    <p:extLst>
      <p:ext uri="{BB962C8B-B14F-4D97-AF65-F5344CB8AC3E}">
        <p14:creationId xmlns:p14="http://schemas.microsoft.com/office/powerpoint/2010/main" val="1732757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26</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Features</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Download Data</a:t>
            </a:r>
          </a:p>
          <a:p>
            <a:pPr lvl="1"/>
            <a:r>
              <a:rPr lang="en-US" dirty="0"/>
              <a:t>This will enable to download data which is used for AD analysis</a:t>
            </a:r>
          </a:p>
          <a:p>
            <a:endParaRPr lang="en-US" dirty="0"/>
          </a:p>
        </p:txBody>
      </p:sp>
      <p:pic>
        <p:nvPicPr>
          <p:cNvPr id="7" name="Picture 6">
            <a:extLst>
              <a:ext uri="{FF2B5EF4-FFF2-40B4-BE49-F238E27FC236}">
                <a16:creationId xmlns:a16="http://schemas.microsoft.com/office/drawing/2014/main" id="{37308FF2-1FA5-433C-9CEE-9B76E48AC786}"/>
              </a:ext>
            </a:extLst>
          </p:cNvPr>
          <p:cNvPicPr/>
          <p:nvPr/>
        </p:nvPicPr>
        <p:blipFill>
          <a:blip r:embed="rId2"/>
          <a:stretch>
            <a:fillRect/>
          </a:stretch>
        </p:blipFill>
        <p:spPr>
          <a:xfrm>
            <a:off x="1211201" y="2837019"/>
            <a:ext cx="2028825" cy="916940"/>
          </a:xfrm>
          <a:prstGeom prst="rect">
            <a:avLst/>
          </a:prstGeom>
        </p:spPr>
      </p:pic>
    </p:spTree>
    <p:extLst>
      <p:ext uri="{BB962C8B-B14F-4D97-AF65-F5344CB8AC3E}">
        <p14:creationId xmlns:p14="http://schemas.microsoft.com/office/powerpoint/2010/main" val="855910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27</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Features</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Open in SPACE</a:t>
            </a:r>
          </a:p>
          <a:p>
            <a:pPr lvl="1"/>
            <a:r>
              <a:rPr lang="en-US" dirty="0"/>
              <a:t>This will enable user to open SPACE directly from AD report.</a:t>
            </a:r>
          </a:p>
          <a:p>
            <a:endParaRPr lang="en-US" dirty="0"/>
          </a:p>
        </p:txBody>
      </p:sp>
      <p:pic>
        <p:nvPicPr>
          <p:cNvPr id="8" name="Picture 7">
            <a:extLst>
              <a:ext uri="{FF2B5EF4-FFF2-40B4-BE49-F238E27FC236}">
                <a16:creationId xmlns:a16="http://schemas.microsoft.com/office/drawing/2014/main" id="{96DE7BF9-C167-44CB-AB8F-699338485763}"/>
              </a:ext>
            </a:extLst>
          </p:cNvPr>
          <p:cNvPicPr/>
          <p:nvPr/>
        </p:nvPicPr>
        <p:blipFill>
          <a:blip r:embed="rId2"/>
          <a:stretch>
            <a:fillRect/>
          </a:stretch>
        </p:blipFill>
        <p:spPr>
          <a:xfrm>
            <a:off x="838199" y="2691476"/>
            <a:ext cx="2019300" cy="852805"/>
          </a:xfrm>
          <a:prstGeom prst="rect">
            <a:avLst/>
          </a:prstGeom>
        </p:spPr>
      </p:pic>
    </p:spTree>
    <p:extLst>
      <p:ext uri="{BB962C8B-B14F-4D97-AF65-F5344CB8AC3E}">
        <p14:creationId xmlns:p14="http://schemas.microsoft.com/office/powerpoint/2010/main" val="228341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28</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Features</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Section Collapse</a:t>
            </a:r>
          </a:p>
          <a:p>
            <a:pPr lvl="1"/>
            <a:r>
              <a:rPr lang="en-US" dirty="0"/>
              <a:t>This will enable user to collapse certain section.</a:t>
            </a:r>
          </a:p>
          <a:p>
            <a:endParaRPr lang="en-US" dirty="0"/>
          </a:p>
        </p:txBody>
      </p:sp>
      <p:pic>
        <p:nvPicPr>
          <p:cNvPr id="9" name="Picture 8">
            <a:extLst>
              <a:ext uri="{FF2B5EF4-FFF2-40B4-BE49-F238E27FC236}">
                <a16:creationId xmlns:a16="http://schemas.microsoft.com/office/drawing/2014/main" id="{A8B2C1CF-A4E7-46C2-B5EC-EAEDA2286905}"/>
              </a:ext>
            </a:extLst>
          </p:cNvPr>
          <p:cNvPicPr>
            <a:picLocks noChangeAspect="1"/>
          </p:cNvPicPr>
          <p:nvPr/>
        </p:nvPicPr>
        <p:blipFill>
          <a:blip r:embed="rId2"/>
          <a:stretch>
            <a:fillRect/>
          </a:stretch>
        </p:blipFill>
        <p:spPr>
          <a:xfrm>
            <a:off x="838199" y="2821070"/>
            <a:ext cx="4245322" cy="991160"/>
          </a:xfrm>
          <a:prstGeom prst="rect">
            <a:avLst/>
          </a:prstGeom>
        </p:spPr>
      </p:pic>
    </p:spTree>
    <p:extLst>
      <p:ext uri="{BB962C8B-B14F-4D97-AF65-F5344CB8AC3E}">
        <p14:creationId xmlns:p14="http://schemas.microsoft.com/office/powerpoint/2010/main" val="3414047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29</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Features</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Click to Show Plotting Charts</a:t>
            </a:r>
            <a:endParaRPr lang="en-SG" sz="2200" dirty="0"/>
          </a:p>
          <a:p>
            <a:pPr lvl="1"/>
            <a:r>
              <a:rPr lang="en-US" dirty="0"/>
              <a:t>By default, the plots section only show top 3 results’ plots. Other plots user need to click on result table.  </a:t>
            </a:r>
          </a:p>
          <a:p>
            <a:pPr lvl="1"/>
            <a:r>
              <a:rPr lang="en-US" dirty="0"/>
              <a:t>Click one row in Result Table</a:t>
            </a:r>
          </a:p>
          <a:p>
            <a:pPr marL="411480" lvl="1" indent="0">
              <a:buNone/>
            </a:pPr>
            <a:endParaRPr lang="en-US" dirty="0"/>
          </a:p>
          <a:p>
            <a:pPr marL="411480" lvl="1" indent="0">
              <a:buNone/>
            </a:pPr>
            <a:endParaRPr lang="en-US" dirty="0"/>
          </a:p>
          <a:p>
            <a:pPr marL="411480" lvl="1" indent="0">
              <a:buNone/>
            </a:pPr>
            <a:r>
              <a:rPr lang="en-US" dirty="0"/>
              <a:t> </a:t>
            </a:r>
            <a:endParaRPr lang="en-SG" dirty="0"/>
          </a:p>
          <a:p>
            <a:pPr lvl="1"/>
            <a:r>
              <a:rPr lang="en-US" dirty="0"/>
              <a:t>Plotting charts will be shown in Result Plots</a:t>
            </a:r>
          </a:p>
        </p:txBody>
      </p:sp>
      <p:pic>
        <p:nvPicPr>
          <p:cNvPr id="13" name="Picture 12">
            <a:extLst>
              <a:ext uri="{FF2B5EF4-FFF2-40B4-BE49-F238E27FC236}">
                <a16:creationId xmlns:a16="http://schemas.microsoft.com/office/drawing/2014/main" id="{3179AC46-35E0-4155-B454-A9FA4364919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881811" y="2653833"/>
            <a:ext cx="4702175" cy="904875"/>
          </a:xfrm>
          <a:prstGeom prst="rect">
            <a:avLst/>
          </a:prstGeom>
        </p:spPr>
      </p:pic>
      <p:pic>
        <p:nvPicPr>
          <p:cNvPr id="14" name="Picture 13">
            <a:extLst>
              <a:ext uri="{FF2B5EF4-FFF2-40B4-BE49-F238E27FC236}">
                <a16:creationId xmlns:a16="http://schemas.microsoft.com/office/drawing/2014/main" id="{CE49E380-94F8-4A3C-9CA5-3120587755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881811" y="4105592"/>
            <a:ext cx="4676775" cy="2247265"/>
          </a:xfrm>
          <a:prstGeom prst="rect">
            <a:avLst/>
          </a:prstGeom>
        </p:spPr>
      </p:pic>
    </p:spTree>
    <p:extLst>
      <p:ext uri="{BB962C8B-B14F-4D97-AF65-F5344CB8AC3E}">
        <p14:creationId xmlns:p14="http://schemas.microsoft.com/office/powerpoint/2010/main" val="635510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Triggering Rule</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3</a:t>
            </a:fld>
            <a:endParaRPr lang="en-US"/>
          </a:p>
        </p:txBody>
      </p:sp>
      <p:sp>
        <p:nvSpPr>
          <p:cNvPr id="5" name="Text Placeholder 4"/>
          <p:cNvSpPr>
            <a:spLocks noGrp="1"/>
          </p:cNvSpPr>
          <p:nvPr>
            <p:ph type="body" sz="quarter" idx="13"/>
          </p:nvPr>
        </p:nvSpPr>
        <p:spPr/>
        <p:txBody>
          <a:bodyPr/>
          <a:lstStyle/>
          <a:p>
            <a:r>
              <a:rPr lang="en-US" dirty="0"/>
              <a:t>RDA OOC AD</a:t>
            </a:r>
          </a:p>
        </p:txBody>
      </p:sp>
      <p:sp>
        <p:nvSpPr>
          <p:cNvPr id="6" name="Content Placeholder 5"/>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Currently, for RDA AD, we will query past 24 hours and check whether any new OOC points.</a:t>
            </a:r>
            <a:endParaRPr lang="en-US" sz="20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To analyze a chart, below criteria must meet:</a:t>
            </a:r>
            <a:endParaRPr lang="en-US" sz="20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chart has minimum 1 point within 24 hours</a:t>
            </a:r>
            <a:endParaRPr lang="en-US" sz="18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chart has minimum 2 OOC points </a:t>
            </a:r>
            <a:r>
              <a:rPr lang="en-US" b="1" dirty="0">
                <a:latin typeface="Segoe UI" panose="020B0502040204020203" pitchFamily="34" charset="0"/>
                <a:cs typeface="Segoe UI" panose="020B0502040204020203" pitchFamily="34" charset="0"/>
              </a:rPr>
              <a:t>and</a:t>
            </a:r>
            <a:r>
              <a:rPr lang="en-US" dirty="0">
                <a:latin typeface="Segoe UI" panose="020B0502040204020203" pitchFamily="34" charset="0"/>
                <a:cs typeface="Segoe UI" panose="020B0502040204020203" pitchFamily="34" charset="0"/>
              </a:rPr>
              <a:t> 2 good points in same chart type</a:t>
            </a:r>
            <a:endParaRPr lang="en-US" sz="18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chart type is mean, sigma, range and </a:t>
            </a:r>
            <a:r>
              <a:rPr lang="en-US" dirty="0" err="1">
                <a:latin typeface="Segoe UI" panose="020B0502040204020203" pitchFamily="34" charset="0"/>
                <a:cs typeface="Segoe UI" panose="020B0502040204020203" pitchFamily="34" charset="0"/>
              </a:rPr>
              <a:t>ewma</a:t>
            </a:r>
            <a:r>
              <a:rPr lang="en-US" dirty="0">
                <a:latin typeface="Segoe UI" panose="020B0502040204020203" pitchFamily="34" charset="0"/>
                <a:cs typeface="Segoe UI" panose="020B0502040204020203" pitchFamily="34" charset="0"/>
              </a:rPr>
              <a:t>-mean.</a:t>
            </a:r>
            <a:endParaRPr lang="en-US" sz="18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419285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C1F0-3072-49D9-BB9C-AF990A5CF13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Report</a:t>
            </a:r>
          </a:p>
        </p:txBody>
      </p:sp>
      <p:sp>
        <p:nvSpPr>
          <p:cNvPr id="3" name="Footer Placeholder 2">
            <a:extLst>
              <a:ext uri="{FF2B5EF4-FFF2-40B4-BE49-F238E27FC236}">
                <a16:creationId xmlns:a16="http://schemas.microsoft.com/office/drawing/2014/main" id="{3DE7D923-039C-4F3C-A20F-33DF9E8CBA3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54A1205-9FFF-45BE-8001-518AC09EA4C1}"/>
              </a:ext>
            </a:extLst>
          </p:cNvPr>
          <p:cNvSpPr>
            <a:spLocks noGrp="1"/>
          </p:cNvSpPr>
          <p:nvPr>
            <p:ph type="sldNum" sz="quarter" idx="12"/>
          </p:nvPr>
        </p:nvSpPr>
        <p:spPr/>
        <p:txBody>
          <a:bodyPr/>
          <a:lstStyle/>
          <a:p>
            <a:fld id="{B7E7695C-FCF1-4AA0-9B93-7941FED13DC4}" type="slidenum">
              <a:rPr lang="en-US" smtClean="0"/>
              <a:t>30</a:t>
            </a:fld>
            <a:endParaRPr lang="en-US"/>
          </a:p>
        </p:txBody>
      </p:sp>
      <p:sp>
        <p:nvSpPr>
          <p:cNvPr id="5" name="Text Placeholder 4">
            <a:extLst>
              <a:ext uri="{FF2B5EF4-FFF2-40B4-BE49-F238E27FC236}">
                <a16:creationId xmlns:a16="http://schemas.microsoft.com/office/drawing/2014/main" id="{48EF6B68-3287-4023-B3E7-B831C38145D6}"/>
              </a:ext>
            </a:extLst>
          </p:cNvPr>
          <p:cNvSpPr>
            <a:spLocks noGrp="1"/>
          </p:cNvSpPr>
          <p:nvPr>
            <p:ph type="body" sz="quarter" idx="13"/>
          </p:nvPr>
        </p:nvSpPr>
        <p:spPr/>
        <p:txBody>
          <a:bodyPr/>
          <a:lstStyle/>
          <a:p>
            <a:r>
              <a:rPr lang="en-US" dirty="0"/>
              <a:t>Feedback</a:t>
            </a:r>
          </a:p>
        </p:txBody>
      </p:sp>
      <p:sp>
        <p:nvSpPr>
          <p:cNvPr id="6" name="Content Placeholder 5">
            <a:extLst>
              <a:ext uri="{FF2B5EF4-FFF2-40B4-BE49-F238E27FC236}">
                <a16:creationId xmlns:a16="http://schemas.microsoft.com/office/drawing/2014/main" id="{A035463B-7A60-483D-803F-55356A38BA91}"/>
              </a:ext>
            </a:extLst>
          </p:cNvPr>
          <p:cNvSpPr>
            <a:spLocks noGrp="1"/>
          </p:cNvSpPr>
          <p:nvPr>
            <p:ph sz="half" idx="1"/>
          </p:nvPr>
        </p:nvSpPr>
        <p:spPr/>
        <p:txBody>
          <a:bodyPr/>
          <a:lstStyle/>
          <a:p>
            <a:r>
              <a:rPr lang="en-US" dirty="0"/>
              <a:t>Actual Root Cause Feedback</a:t>
            </a:r>
          </a:p>
          <a:p>
            <a:pPr lvl="1"/>
            <a:r>
              <a:rPr lang="en-US" sz="1800" dirty="0"/>
              <a:t>This will enable user to give accuracy feedback directly in report.</a:t>
            </a:r>
          </a:p>
          <a:p>
            <a:pPr lvl="1"/>
            <a:r>
              <a:rPr lang="en-US" sz="1800" dirty="0"/>
              <a:t>4 types of feedback can be given</a:t>
            </a:r>
          </a:p>
          <a:p>
            <a:pPr lvl="2"/>
            <a:r>
              <a:rPr lang="en-US" sz="1600" dirty="0"/>
              <a:t>Root cause found: root cause is in the result table</a:t>
            </a:r>
          </a:p>
          <a:p>
            <a:pPr lvl="2"/>
            <a:r>
              <a:rPr lang="en-US" sz="1600" dirty="0"/>
              <a:t>Root cause not found: root cause is not in the result table</a:t>
            </a:r>
          </a:p>
          <a:p>
            <a:pPr lvl="2"/>
            <a:r>
              <a:rPr lang="en-US" sz="1600" dirty="0"/>
              <a:t>Root cause unknow: user cannot identify root cause</a:t>
            </a:r>
          </a:p>
          <a:p>
            <a:pPr lvl="2"/>
            <a:r>
              <a:rPr lang="en-US" sz="1600" dirty="0"/>
              <a:t>Defect misclass/ Recipe false count/ Baseline issue: chart related issue</a:t>
            </a:r>
          </a:p>
          <a:p>
            <a:pPr lvl="1"/>
            <a:endParaRPr lang="en-SG" sz="1800" dirty="0"/>
          </a:p>
        </p:txBody>
      </p:sp>
      <p:pic>
        <p:nvPicPr>
          <p:cNvPr id="9" name="Picture 8">
            <a:extLst>
              <a:ext uri="{FF2B5EF4-FFF2-40B4-BE49-F238E27FC236}">
                <a16:creationId xmlns:a16="http://schemas.microsoft.com/office/drawing/2014/main" id="{CB7395A3-7510-4F15-A15A-B85C770BFAF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74376" y="3902869"/>
            <a:ext cx="4543425" cy="1927225"/>
          </a:xfrm>
          <a:prstGeom prst="rect">
            <a:avLst/>
          </a:prstGeom>
        </p:spPr>
      </p:pic>
    </p:spTree>
    <p:extLst>
      <p:ext uri="{BB962C8B-B14F-4D97-AF65-F5344CB8AC3E}">
        <p14:creationId xmlns:p14="http://schemas.microsoft.com/office/powerpoint/2010/main" val="909663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8F15-2428-4594-B3E5-712A7F8B357B}"/>
              </a:ext>
            </a:extLst>
          </p:cNvPr>
          <p:cNvSpPr>
            <a:spLocks noGrp="1"/>
          </p:cNvSpPr>
          <p:nvPr>
            <p:ph type="title"/>
          </p:nvPr>
        </p:nvSpPr>
        <p:spPr/>
        <p:txBody>
          <a:bodyPr/>
          <a:lstStyle/>
          <a:p>
            <a:r>
              <a:rPr lang="en-US" dirty="0"/>
              <a:t>Dashboard</a:t>
            </a:r>
          </a:p>
        </p:txBody>
      </p:sp>
      <p:sp>
        <p:nvSpPr>
          <p:cNvPr id="3" name="Text Placeholder 2">
            <a:extLst>
              <a:ext uri="{FF2B5EF4-FFF2-40B4-BE49-F238E27FC236}">
                <a16:creationId xmlns:a16="http://schemas.microsoft.com/office/drawing/2014/main" id="{C5CF029D-34FD-436B-8BEE-E0C51E443C4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AB66C10-9F33-42E1-A6F1-876612160099}"/>
              </a:ext>
            </a:extLst>
          </p:cNvPr>
          <p:cNvSpPr>
            <a:spLocks noGrp="1"/>
          </p:cNvSpPr>
          <p:nvPr>
            <p:ph type="ftr" sz="quarter" idx="11"/>
          </p:nvPr>
        </p:nvSpPr>
        <p:spPr/>
        <p:txBody>
          <a:bodyPr/>
          <a:lstStyle/>
          <a:p>
            <a:r>
              <a:rPr lang="en-US"/>
              <a:t>Micron Confidential</a:t>
            </a:r>
            <a:endParaRPr lang="en-US" dirty="0"/>
          </a:p>
        </p:txBody>
      </p:sp>
      <p:sp>
        <p:nvSpPr>
          <p:cNvPr id="5" name="Slide Number Placeholder 4">
            <a:extLst>
              <a:ext uri="{FF2B5EF4-FFF2-40B4-BE49-F238E27FC236}">
                <a16:creationId xmlns:a16="http://schemas.microsoft.com/office/drawing/2014/main" id="{DE41CB19-ACED-4769-A48B-57BC0E9E1E9A}"/>
              </a:ext>
            </a:extLst>
          </p:cNvPr>
          <p:cNvSpPr>
            <a:spLocks noGrp="1"/>
          </p:cNvSpPr>
          <p:nvPr>
            <p:ph type="sldNum" sz="quarter" idx="12"/>
          </p:nvPr>
        </p:nvSpPr>
        <p:spPr/>
        <p:txBody>
          <a:bodyPr/>
          <a:lstStyle/>
          <a:p>
            <a:fld id="{B7E7695C-FCF1-4AA0-9B93-7941FED13DC4}" type="slidenum">
              <a:rPr lang="en-US" smtClean="0"/>
              <a:pPr/>
              <a:t>31</a:t>
            </a:fld>
            <a:endParaRPr lang="en-US" dirty="0"/>
          </a:p>
        </p:txBody>
      </p:sp>
    </p:spTree>
    <p:extLst>
      <p:ext uri="{BB962C8B-B14F-4D97-AF65-F5344CB8AC3E}">
        <p14:creationId xmlns:p14="http://schemas.microsoft.com/office/powerpoint/2010/main" val="4122231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4A6E-D94D-4D71-9AC6-A0BA827A17FE}"/>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Dashboard</a:t>
            </a:r>
          </a:p>
        </p:txBody>
      </p:sp>
      <p:sp>
        <p:nvSpPr>
          <p:cNvPr id="3" name="Footer Placeholder 2">
            <a:extLst>
              <a:ext uri="{FF2B5EF4-FFF2-40B4-BE49-F238E27FC236}">
                <a16:creationId xmlns:a16="http://schemas.microsoft.com/office/drawing/2014/main" id="{A51179E9-175D-4404-BAAB-F90DA585DABC}"/>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F2E5ACB-1782-43D5-BFB8-6A99AEAEE86B}"/>
              </a:ext>
            </a:extLst>
          </p:cNvPr>
          <p:cNvSpPr>
            <a:spLocks noGrp="1"/>
          </p:cNvSpPr>
          <p:nvPr>
            <p:ph type="sldNum" sz="quarter" idx="12"/>
          </p:nvPr>
        </p:nvSpPr>
        <p:spPr/>
        <p:txBody>
          <a:bodyPr/>
          <a:lstStyle/>
          <a:p>
            <a:fld id="{B7E7695C-FCF1-4AA0-9B93-7941FED13DC4}" type="slidenum">
              <a:rPr lang="en-US" smtClean="0"/>
              <a:t>32</a:t>
            </a:fld>
            <a:endParaRPr lang="en-US"/>
          </a:p>
        </p:txBody>
      </p:sp>
      <p:sp>
        <p:nvSpPr>
          <p:cNvPr id="5" name="Text Placeholder 4">
            <a:extLst>
              <a:ext uri="{FF2B5EF4-FFF2-40B4-BE49-F238E27FC236}">
                <a16:creationId xmlns:a16="http://schemas.microsoft.com/office/drawing/2014/main" id="{F38841B1-BC3E-4AEF-A852-85AE25C07ECF}"/>
              </a:ext>
            </a:extLst>
          </p:cNvPr>
          <p:cNvSpPr>
            <a:spLocks noGrp="1"/>
          </p:cNvSpPr>
          <p:nvPr>
            <p:ph type="body" sz="quarter" idx="13"/>
          </p:nvPr>
        </p:nvSpPr>
        <p:spPr/>
        <p:txBody>
          <a:bodyPr/>
          <a:lstStyle/>
          <a:p>
            <a:endParaRPr lang="en-US" dirty="0"/>
          </a:p>
        </p:txBody>
      </p:sp>
      <p:sp>
        <p:nvSpPr>
          <p:cNvPr id="6" name="Content Placeholder 5">
            <a:extLst>
              <a:ext uri="{FF2B5EF4-FFF2-40B4-BE49-F238E27FC236}">
                <a16:creationId xmlns:a16="http://schemas.microsoft.com/office/drawing/2014/main" id="{63C2026B-7F88-490B-968B-967AE30A9EF3}"/>
              </a:ext>
            </a:extLst>
          </p:cNvPr>
          <p:cNvSpPr>
            <a:spLocks noGrp="1"/>
          </p:cNvSpPr>
          <p:nvPr>
            <p:ph sz="half" idx="1"/>
          </p:nvPr>
        </p:nvSpPr>
        <p:spPr/>
        <p:txBody>
          <a:bodyPr/>
          <a:lstStyle/>
          <a:p>
            <a:r>
              <a:rPr lang="en-US" dirty="0"/>
              <a:t>SPC Chronic OOC dashboard can view AD report directly. </a:t>
            </a:r>
          </a:p>
          <a:p>
            <a:r>
              <a:rPr lang="en-US" dirty="0"/>
              <a:t>Both RDA AD and Chronic OOC AD has another dashboard to track AD analysis status and also view feedback status.</a:t>
            </a:r>
          </a:p>
          <a:p>
            <a:pPr lvl="1"/>
            <a:r>
              <a:rPr lang="en-US" dirty="0"/>
              <a:t>AD analysis tracking by color</a:t>
            </a:r>
          </a:p>
          <a:p>
            <a:pPr lvl="1"/>
            <a:r>
              <a:rPr lang="en-US" dirty="0"/>
              <a:t>AD feedback tracking</a:t>
            </a:r>
          </a:p>
          <a:p>
            <a:pPr lvl="1"/>
            <a:r>
              <a:rPr lang="en-US" dirty="0"/>
              <a:t>AD accuracy tracking</a:t>
            </a:r>
          </a:p>
          <a:p>
            <a:r>
              <a:rPr lang="en-US" dirty="0"/>
              <a:t>Link</a:t>
            </a:r>
          </a:p>
          <a:p>
            <a:pPr lvl="1"/>
            <a:r>
              <a:rPr lang="en-US" dirty="0"/>
              <a:t>RDA AD:</a:t>
            </a:r>
          </a:p>
          <a:p>
            <a:pPr lvl="1"/>
            <a:r>
              <a:rPr lang="en-US" dirty="0"/>
              <a:t>Chronic OOC AD:</a:t>
            </a:r>
          </a:p>
          <a:p>
            <a:pPr lvl="2"/>
            <a:r>
              <a:rPr lang="en-US" dirty="0"/>
              <a:t>F10W</a:t>
            </a:r>
          </a:p>
          <a:p>
            <a:pPr lvl="2"/>
            <a:r>
              <a:rPr lang="en-US" dirty="0"/>
              <a:t>F10N</a:t>
            </a:r>
          </a:p>
        </p:txBody>
      </p:sp>
    </p:spTree>
    <p:extLst>
      <p:ext uri="{BB962C8B-B14F-4D97-AF65-F5344CB8AC3E}">
        <p14:creationId xmlns:p14="http://schemas.microsoft.com/office/powerpoint/2010/main" val="3622795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0323-2CA7-440B-860E-8ED86BAB42E5}"/>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Dashboard</a:t>
            </a:r>
            <a:endParaRPr lang="en-SG" dirty="0"/>
          </a:p>
        </p:txBody>
      </p:sp>
      <p:sp>
        <p:nvSpPr>
          <p:cNvPr id="3" name="Footer Placeholder 2">
            <a:extLst>
              <a:ext uri="{FF2B5EF4-FFF2-40B4-BE49-F238E27FC236}">
                <a16:creationId xmlns:a16="http://schemas.microsoft.com/office/drawing/2014/main" id="{7858B562-E456-4B9C-9B03-E46D4E07444F}"/>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484B74D-19CC-4D5A-887F-66615DF4CCF3}"/>
              </a:ext>
            </a:extLst>
          </p:cNvPr>
          <p:cNvSpPr>
            <a:spLocks noGrp="1"/>
          </p:cNvSpPr>
          <p:nvPr>
            <p:ph type="sldNum" sz="quarter" idx="12"/>
          </p:nvPr>
        </p:nvSpPr>
        <p:spPr/>
        <p:txBody>
          <a:bodyPr/>
          <a:lstStyle/>
          <a:p>
            <a:fld id="{B7E7695C-FCF1-4AA0-9B93-7941FED13DC4}" type="slidenum">
              <a:rPr lang="en-US" smtClean="0"/>
              <a:t>33</a:t>
            </a:fld>
            <a:endParaRPr lang="en-US"/>
          </a:p>
        </p:txBody>
      </p:sp>
      <p:sp>
        <p:nvSpPr>
          <p:cNvPr id="5" name="Text Placeholder 4">
            <a:extLst>
              <a:ext uri="{FF2B5EF4-FFF2-40B4-BE49-F238E27FC236}">
                <a16:creationId xmlns:a16="http://schemas.microsoft.com/office/drawing/2014/main" id="{A24C2A07-F2A8-464C-8A75-80F274413E8C}"/>
              </a:ext>
            </a:extLst>
          </p:cNvPr>
          <p:cNvSpPr>
            <a:spLocks noGrp="1"/>
          </p:cNvSpPr>
          <p:nvPr>
            <p:ph type="body" sz="quarter" idx="13"/>
          </p:nvPr>
        </p:nvSpPr>
        <p:spPr/>
        <p:txBody>
          <a:bodyPr/>
          <a:lstStyle/>
          <a:p>
            <a:r>
              <a:rPr lang="en-US" dirty="0"/>
              <a:t>AD analysis tracking by color</a:t>
            </a:r>
          </a:p>
        </p:txBody>
      </p:sp>
      <p:sp>
        <p:nvSpPr>
          <p:cNvPr id="6" name="Content Placeholder 5">
            <a:extLst>
              <a:ext uri="{FF2B5EF4-FFF2-40B4-BE49-F238E27FC236}">
                <a16:creationId xmlns:a16="http://schemas.microsoft.com/office/drawing/2014/main" id="{F5579DBC-A2E7-4CA3-B39A-B8AD4B0FA6C8}"/>
              </a:ext>
            </a:extLst>
          </p:cNvPr>
          <p:cNvSpPr>
            <a:spLocks noGrp="1"/>
          </p:cNvSpPr>
          <p:nvPr>
            <p:ph sz="half" idx="1"/>
          </p:nvPr>
        </p:nvSpPr>
        <p:spPr/>
        <p:txBody>
          <a:bodyPr/>
          <a:lstStyle/>
          <a:p>
            <a:r>
              <a:rPr lang="en-US" dirty="0"/>
              <a:t>Different color shows status of Analyzed/ Not Analyzed and Feedbacked/ Not Feedbacked.</a:t>
            </a:r>
            <a:endParaRPr lang="en-SG" dirty="0"/>
          </a:p>
        </p:txBody>
      </p:sp>
      <p:pic>
        <p:nvPicPr>
          <p:cNvPr id="10" name="Picture 9">
            <a:extLst>
              <a:ext uri="{FF2B5EF4-FFF2-40B4-BE49-F238E27FC236}">
                <a16:creationId xmlns:a16="http://schemas.microsoft.com/office/drawing/2014/main" id="{22693A90-0472-4B35-B0D7-DCA4FF239C76}"/>
              </a:ext>
            </a:extLst>
          </p:cNvPr>
          <p:cNvPicPr>
            <a:picLocks noChangeAspect="1"/>
          </p:cNvPicPr>
          <p:nvPr/>
        </p:nvPicPr>
        <p:blipFill rotWithShape="1">
          <a:blip r:embed="rId2">
            <a:extLst>
              <a:ext uri="{28A0092B-C50C-407E-A947-70E740481C1C}">
                <a14:useLocalDpi xmlns:a14="http://schemas.microsoft.com/office/drawing/2010/main" val="0"/>
              </a:ext>
            </a:extLst>
          </a:blip>
          <a:srcRect r="10939"/>
          <a:stretch/>
        </p:blipFill>
        <p:spPr>
          <a:xfrm>
            <a:off x="959223" y="2466788"/>
            <a:ext cx="7700683" cy="3710175"/>
          </a:xfrm>
          <a:prstGeom prst="rect">
            <a:avLst/>
          </a:prstGeom>
        </p:spPr>
      </p:pic>
      <p:pic>
        <p:nvPicPr>
          <p:cNvPr id="8" name="Picture 7">
            <a:extLst>
              <a:ext uri="{FF2B5EF4-FFF2-40B4-BE49-F238E27FC236}">
                <a16:creationId xmlns:a16="http://schemas.microsoft.com/office/drawing/2014/main" id="{B32F0AE3-DF8D-4C4B-BBAB-A28495BF7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9099" y="5585293"/>
            <a:ext cx="3572901" cy="628788"/>
          </a:xfrm>
          <a:prstGeom prst="rect">
            <a:avLst/>
          </a:prstGeom>
        </p:spPr>
      </p:pic>
      <p:sp>
        <p:nvSpPr>
          <p:cNvPr id="9" name="Rectangle 8">
            <a:extLst>
              <a:ext uri="{FF2B5EF4-FFF2-40B4-BE49-F238E27FC236}">
                <a16:creationId xmlns:a16="http://schemas.microsoft.com/office/drawing/2014/main" id="{6E79B523-39C6-444D-80C2-C57B450F7901}"/>
              </a:ext>
            </a:extLst>
          </p:cNvPr>
          <p:cNvSpPr/>
          <p:nvPr/>
        </p:nvSpPr>
        <p:spPr>
          <a:xfrm>
            <a:off x="2225614" y="2671482"/>
            <a:ext cx="459315" cy="18825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24CD8C7D-D085-46DB-BB42-CA4509286614}"/>
              </a:ext>
            </a:extLst>
          </p:cNvPr>
          <p:cNvSpPr txBox="1"/>
          <p:nvPr/>
        </p:nvSpPr>
        <p:spPr>
          <a:xfrm>
            <a:off x="9215718" y="3294529"/>
            <a:ext cx="2159566" cy="646331"/>
          </a:xfrm>
          <a:prstGeom prst="rect">
            <a:avLst/>
          </a:prstGeom>
          <a:solidFill>
            <a:schemeClr val="bg1"/>
          </a:solidFill>
          <a:ln w="19050">
            <a:solidFill>
              <a:schemeClr val="tx1"/>
            </a:solidFill>
          </a:ln>
        </p:spPr>
        <p:txBody>
          <a:bodyPr wrap="none" rtlCol="0">
            <a:spAutoFit/>
          </a:bodyPr>
          <a:lstStyle/>
          <a:p>
            <a:r>
              <a:rPr lang="en-US" dirty="0"/>
              <a:t>Click this will show </a:t>
            </a:r>
          </a:p>
          <a:p>
            <a:r>
              <a:rPr lang="en-US" dirty="0"/>
              <a:t>the AD report</a:t>
            </a:r>
            <a:endParaRPr lang="en-SG" dirty="0"/>
          </a:p>
        </p:txBody>
      </p:sp>
      <p:cxnSp>
        <p:nvCxnSpPr>
          <p:cNvPr id="13" name="Straight Arrow Connector 12">
            <a:extLst>
              <a:ext uri="{FF2B5EF4-FFF2-40B4-BE49-F238E27FC236}">
                <a16:creationId xmlns:a16="http://schemas.microsoft.com/office/drawing/2014/main" id="{D5101043-E3CF-4A30-8B8D-34643F0A1F5A}"/>
              </a:ext>
            </a:extLst>
          </p:cNvPr>
          <p:cNvCxnSpPr>
            <a:cxnSpLocks/>
            <a:stCxn id="11" idx="2"/>
          </p:cNvCxnSpPr>
          <p:nvPr/>
        </p:nvCxnSpPr>
        <p:spPr>
          <a:xfrm flipH="1">
            <a:off x="8458201" y="3940860"/>
            <a:ext cx="1837300" cy="11914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0ECC2BE-B364-4D94-8C1E-C44186D28D03}"/>
              </a:ext>
            </a:extLst>
          </p:cNvPr>
          <p:cNvCxnSpPr>
            <a:cxnSpLocks/>
            <a:stCxn id="18" idx="1"/>
          </p:cNvCxnSpPr>
          <p:nvPr/>
        </p:nvCxnSpPr>
        <p:spPr>
          <a:xfrm flipH="1">
            <a:off x="2720790" y="2442446"/>
            <a:ext cx="2088774" cy="3850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3F32F6-6998-4BBA-899E-4BA4FD4FD766}"/>
              </a:ext>
            </a:extLst>
          </p:cNvPr>
          <p:cNvSpPr txBox="1"/>
          <p:nvPr/>
        </p:nvSpPr>
        <p:spPr>
          <a:xfrm>
            <a:off x="4809564" y="2119280"/>
            <a:ext cx="3749744" cy="646331"/>
          </a:xfrm>
          <a:prstGeom prst="rect">
            <a:avLst/>
          </a:prstGeom>
          <a:solidFill>
            <a:schemeClr val="bg1"/>
          </a:solidFill>
          <a:ln w="12700">
            <a:solidFill>
              <a:schemeClr val="tx1"/>
            </a:solidFill>
          </a:ln>
        </p:spPr>
        <p:txBody>
          <a:bodyPr wrap="none" rtlCol="0">
            <a:spAutoFit/>
          </a:bodyPr>
          <a:lstStyle/>
          <a:p>
            <a:r>
              <a:rPr lang="en-US" dirty="0"/>
              <a:t>Click this to refresh the dashboard </a:t>
            </a:r>
          </a:p>
          <a:p>
            <a:r>
              <a:rPr lang="en-US" dirty="0"/>
              <a:t>and see latest feedback status</a:t>
            </a:r>
            <a:endParaRPr lang="en-SG" dirty="0"/>
          </a:p>
        </p:txBody>
      </p:sp>
    </p:spTree>
    <p:extLst>
      <p:ext uri="{BB962C8B-B14F-4D97-AF65-F5344CB8AC3E}">
        <p14:creationId xmlns:p14="http://schemas.microsoft.com/office/powerpoint/2010/main" val="2403045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0323-2CA7-440B-860E-8ED86BAB42E5}"/>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Dashboard</a:t>
            </a:r>
            <a:endParaRPr lang="en-SG" dirty="0"/>
          </a:p>
        </p:txBody>
      </p:sp>
      <p:sp>
        <p:nvSpPr>
          <p:cNvPr id="3" name="Footer Placeholder 2">
            <a:extLst>
              <a:ext uri="{FF2B5EF4-FFF2-40B4-BE49-F238E27FC236}">
                <a16:creationId xmlns:a16="http://schemas.microsoft.com/office/drawing/2014/main" id="{7858B562-E456-4B9C-9B03-E46D4E07444F}"/>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484B74D-19CC-4D5A-887F-66615DF4CCF3}"/>
              </a:ext>
            </a:extLst>
          </p:cNvPr>
          <p:cNvSpPr>
            <a:spLocks noGrp="1"/>
          </p:cNvSpPr>
          <p:nvPr>
            <p:ph type="sldNum" sz="quarter" idx="12"/>
          </p:nvPr>
        </p:nvSpPr>
        <p:spPr/>
        <p:txBody>
          <a:bodyPr/>
          <a:lstStyle/>
          <a:p>
            <a:fld id="{B7E7695C-FCF1-4AA0-9B93-7941FED13DC4}" type="slidenum">
              <a:rPr lang="en-US" smtClean="0"/>
              <a:t>34</a:t>
            </a:fld>
            <a:endParaRPr lang="en-US"/>
          </a:p>
        </p:txBody>
      </p:sp>
      <p:sp>
        <p:nvSpPr>
          <p:cNvPr id="5" name="Text Placeholder 4">
            <a:extLst>
              <a:ext uri="{FF2B5EF4-FFF2-40B4-BE49-F238E27FC236}">
                <a16:creationId xmlns:a16="http://schemas.microsoft.com/office/drawing/2014/main" id="{A24C2A07-F2A8-464C-8A75-80F274413E8C}"/>
              </a:ext>
            </a:extLst>
          </p:cNvPr>
          <p:cNvSpPr>
            <a:spLocks noGrp="1"/>
          </p:cNvSpPr>
          <p:nvPr>
            <p:ph type="body" sz="quarter" idx="13"/>
          </p:nvPr>
        </p:nvSpPr>
        <p:spPr/>
        <p:txBody>
          <a:bodyPr/>
          <a:lstStyle/>
          <a:p>
            <a:r>
              <a:rPr lang="en-US" dirty="0"/>
              <a:t>AD analysis tracking by color</a:t>
            </a:r>
          </a:p>
        </p:txBody>
      </p:sp>
      <p:sp>
        <p:nvSpPr>
          <p:cNvPr id="6" name="Content Placeholder 5">
            <a:extLst>
              <a:ext uri="{FF2B5EF4-FFF2-40B4-BE49-F238E27FC236}">
                <a16:creationId xmlns:a16="http://schemas.microsoft.com/office/drawing/2014/main" id="{F5579DBC-A2E7-4CA3-B39A-B8AD4B0FA6C8}"/>
              </a:ext>
            </a:extLst>
          </p:cNvPr>
          <p:cNvSpPr>
            <a:spLocks noGrp="1"/>
          </p:cNvSpPr>
          <p:nvPr>
            <p:ph sz="half" idx="1"/>
          </p:nvPr>
        </p:nvSpPr>
        <p:spPr/>
        <p:txBody>
          <a:bodyPr/>
          <a:lstStyle/>
          <a:p>
            <a:r>
              <a:rPr lang="en-US" dirty="0"/>
              <a:t>This tab will show the past feedback by user. </a:t>
            </a:r>
            <a:endParaRPr lang="en-SG" dirty="0"/>
          </a:p>
        </p:txBody>
      </p:sp>
      <p:pic>
        <p:nvPicPr>
          <p:cNvPr id="12" name="Picture 11">
            <a:extLst>
              <a:ext uri="{FF2B5EF4-FFF2-40B4-BE49-F238E27FC236}">
                <a16:creationId xmlns:a16="http://schemas.microsoft.com/office/drawing/2014/main" id="{64FCC61D-3E65-4DE9-A51B-31EC3C2665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810" y="2492539"/>
            <a:ext cx="8879541" cy="3273299"/>
          </a:xfrm>
          <a:prstGeom prst="rect">
            <a:avLst/>
          </a:prstGeom>
        </p:spPr>
      </p:pic>
    </p:spTree>
    <p:extLst>
      <p:ext uri="{BB962C8B-B14F-4D97-AF65-F5344CB8AC3E}">
        <p14:creationId xmlns:p14="http://schemas.microsoft.com/office/powerpoint/2010/main" val="826305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0323-2CA7-440B-860E-8ED86BAB42E5}"/>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Dashboard</a:t>
            </a:r>
            <a:endParaRPr lang="en-SG" dirty="0"/>
          </a:p>
        </p:txBody>
      </p:sp>
      <p:sp>
        <p:nvSpPr>
          <p:cNvPr id="3" name="Footer Placeholder 2">
            <a:extLst>
              <a:ext uri="{FF2B5EF4-FFF2-40B4-BE49-F238E27FC236}">
                <a16:creationId xmlns:a16="http://schemas.microsoft.com/office/drawing/2014/main" id="{7858B562-E456-4B9C-9B03-E46D4E07444F}"/>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484B74D-19CC-4D5A-887F-66615DF4CCF3}"/>
              </a:ext>
            </a:extLst>
          </p:cNvPr>
          <p:cNvSpPr>
            <a:spLocks noGrp="1"/>
          </p:cNvSpPr>
          <p:nvPr>
            <p:ph type="sldNum" sz="quarter" idx="12"/>
          </p:nvPr>
        </p:nvSpPr>
        <p:spPr/>
        <p:txBody>
          <a:bodyPr/>
          <a:lstStyle/>
          <a:p>
            <a:fld id="{B7E7695C-FCF1-4AA0-9B93-7941FED13DC4}" type="slidenum">
              <a:rPr lang="en-US" smtClean="0"/>
              <a:t>35</a:t>
            </a:fld>
            <a:endParaRPr lang="en-US"/>
          </a:p>
        </p:txBody>
      </p:sp>
      <p:sp>
        <p:nvSpPr>
          <p:cNvPr id="5" name="Text Placeholder 4">
            <a:extLst>
              <a:ext uri="{FF2B5EF4-FFF2-40B4-BE49-F238E27FC236}">
                <a16:creationId xmlns:a16="http://schemas.microsoft.com/office/drawing/2014/main" id="{A24C2A07-F2A8-464C-8A75-80F274413E8C}"/>
              </a:ext>
            </a:extLst>
          </p:cNvPr>
          <p:cNvSpPr>
            <a:spLocks noGrp="1"/>
          </p:cNvSpPr>
          <p:nvPr>
            <p:ph type="body" sz="quarter" idx="13"/>
          </p:nvPr>
        </p:nvSpPr>
        <p:spPr/>
        <p:txBody>
          <a:bodyPr/>
          <a:lstStyle/>
          <a:p>
            <a:pPr indent="-274320"/>
            <a:r>
              <a:rPr lang="en-US" dirty="0"/>
              <a:t>AD accuracy tracking</a:t>
            </a:r>
          </a:p>
        </p:txBody>
      </p:sp>
      <p:sp>
        <p:nvSpPr>
          <p:cNvPr id="6" name="Content Placeholder 5">
            <a:extLst>
              <a:ext uri="{FF2B5EF4-FFF2-40B4-BE49-F238E27FC236}">
                <a16:creationId xmlns:a16="http://schemas.microsoft.com/office/drawing/2014/main" id="{F5579DBC-A2E7-4CA3-B39A-B8AD4B0FA6C8}"/>
              </a:ext>
            </a:extLst>
          </p:cNvPr>
          <p:cNvSpPr>
            <a:spLocks noGrp="1"/>
          </p:cNvSpPr>
          <p:nvPr>
            <p:ph sz="half" idx="1"/>
          </p:nvPr>
        </p:nvSpPr>
        <p:spPr/>
        <p:txBody>
          <a:bodyPr/>
          <a:lstStyle/>
          <a:p>
            <a:r>
              <a:rPr lang="en-US" dirty="0"/>
              <a:t>This tab will show the weekly and daily accuracy tracking.</a:t>
            </a:r>
            <a:endParaRPr lang="en-SG" dirty="0"/>
          </a:p>
        </p:txBody>
      </p:sp>
      <p:pic>
        <p:nvPicPr>
          <p:cNvPr id="8" name="Picture 7">
            <a:extLst>
              <a:ext uri="{FF2B5EF4-FFF2-40B4-BE49-F238E27FC236}">
                <a16:creationId xmlns:a16="http://schemas.microsoft.com/office/drawing/2014/main" id="{1BC01F16-1B59-4F5D-8281-E2F9348DB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599792"/>
            <a:ext cx="8520953" cy="3748488"/>
          </a:xfrm>
          <a:prstGeom prst="rect">
            <a:avLst/>
          </a:prstGeom>
        </p:spPr>
      </p:pic>
    </p:spTree>
    <p:extLst>
      <p:ext uri="{BB962C8B-B14F-4D97-AF65-F5344CB8AC3E}">
        <p14:creationId xmlns:p14="http://schemas.microsoft.com/office/powerpoint/2010/main" val="1450268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DC64-4B54-4E1A-88C6-290440E231CF}"/>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Future Plan</a:t>
            </a:r>
          </a:p>
        </p:txBody>
      </p:sp>
      <p:sp>
        <p:nvSpPr>
          <p:cNvPr id="3" name="Footer Placeholder 2">
            <a:extLst>
              <a:ext uri="{FF2B5EF4-FFF2-40B4-BE49-F238E27FC236}">
                <a16:creationId xmlns:a16="http://schemas.microsoft.com/office/drawing/2014/main" id="{DE07E2B0-3534-44D2-8996-4DA284CD5A7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93F674C3-18A7-475E-8336-9186F9D3984F}"/>
              </a:ext>
            </a:extLst>
          </p:cNvPr>
          <p:cNvSpPr>
            <a:spLocks noGrp="1"/>
          </p:cNvSpPr>
          <p:nvPr>
            <p:ph type="sldNum" sz="quarter" idx="12"/>
          </p:nvPr>
        </p:nvSpPr>
        <p:spPr/>
        <p:txBody>
          <a:bodyPr/>
          <a:lstStyle/>
          <a:p>
            <a:fld id="{B7E7695C-FCF1-4AA0-9B93-7941FED13DC4}" type="slidenum">
              <a:rPr lang="en-US" smtClean="0"/>
              <a:t>36</a:t>
            </a:fld>
            <a:endParaRPr lang="en-US"/>
          </a:p>
        </p:txBody>
      </p:sp>
      <p:sp>
        <p:nvSpPr>
          <p:cNvPr id="5" name="Text Placeholder 4">
            <a:extLst>
              <a:ext uri="{FF2B5EF4-FFF2-40B4-BE49-F238E27FC236}">
                <a16:creationId xmlns:a16="http://schemas.microsoft.com/office/drawing/2014/main" id="{189769FC-D7E5-4FA6-B1B0-02BEE7EF3EC2}"/>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75FDCBAD-CF36-4B61-8D2B-8A83E35322FF}"/>
              </a:ext>
            </a:extLst>
          </p:cNvPr>
          <p:cNvSpPr>
            <a:spLocks noGrp="1"/>
          </p:cNvSpPr>
          <p:nvPr>
            <p:ph sz="half" idx="1"/>
          </p:nvPr>
        </p:nvSpPr>
        <p:spPr/>
        <p:txBody>
          <a:bodyPr/>
          <a:lstStyle/>
          <a:p>
            <a:r>
              <a:rPr lang="en-US" dirty="0"/>
              <a:t>Raw chart type support</a:t>
            </a:r>
          </a:p>
          <a:p>
            <a:r>
              <a:rPr lang="en-US" dirty="0"/>
              <a:t>Channel level analysis for incoming toggles</a:t>
            </a:r>
          </a:p>
          <a:p>
            <a:r>
              <a:rPr lang="en-US" dirty="0"/>
              <a:t>DF recycle history analysis. </a:t>
            </a:r>
          </a:p>
          <a:p>
            <a:r>
              <a:rPr lang="en-US" dirty="0"/>
              <a:t>FD analysis</a:t>
            </a:r>
          </a:p>
          <a:p>
            <a:r>
              <a:rPr lang="en-US" dirty="0"/>
              <a:t>Merge all algorithm into ORION AD. </a:t>
            </a:r>
          </a:p>
        </p:txBody>
      </p:sp>
    </p:spTree>
    <p:extLst>
      <p:ext uri="{BB962C8B-B14F-4D97-AF65-F5344CB8AC3E}">
        <p14:creationId xmlns:p14="http://schemas.microsoft.com/office/powerpoint/2010/main" val="29771651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Micron Confidential</a:t>
            </a:r>
            <a:endParaRPr lang="en-US" dirty="0"/>
          </a:p>
        </p:txBody>
      </p:sp>
      <p:sp>
        <p:nvSpPr>
          <p:cNvPr id="3" name="Slide Number Placeholder 2"/>
          <p:cNvSpPr>
            <a:spLocks noGrp="1"/>
          </p:cNvSpPr>
          <p:nvPr>
            <p:ph type="sldNum" sz="quarter" idx="12"/>
          </p:nvPr>
        </p:nvSpPr>
        <p:spPr/>
        <p:txBody>
          <a:bodyPr/>
          <a:lstStyle/>
          <a:p>
            <a:fld id="{B7E7695C-FCF1-4AA0-9B93-7941FED13DC4}" type="slidenum">
              <a:rPr lang="en-US" smtClean="0"/>
              <a:pPr/>
              <a:t>37</a:t>
            </a:fld>
            <a:endParaRPr lang="en-US" dirty="0"/>
          </a:p>
        </p:txBody>
      </p:sp>
    </p:spTree>
    <p:extLst>
      <p:ext uri="{BB962C8B-B14F-4D97-AF65-F5344CB8AC3E}">
        <p14:creationId xmlns:p14="http://schemas.microsoft.com/office/powerpoint/2010/main" val="235138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Triggering Rule</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4</a:t>
            </a:fld>
            <a:endParaRPr lang="en-US"/>
          </a:p>
        </p:txBody>
      </p:sp>
      <p:sp>
        <p:nvSpPr>
          <p:cNvPr id="5" name="Text Placeholder 4"/>
          <p:cNvSpPr>
            <a:spLocks noGrp="1"/>
          </p:cNvSpPr>
          <p:nvPr>
            <p:ph type="body" sz="quarter" idx="13"/>
          </p:nvPr>
        </p:nvSpPr>
        <p:spPr/>
        <p:txBody>
          <a:bodyPr/>
          <a:lstStyle/>
          <a:p>
            <a:r>
              <a:rPr lang="en-US" dirty="0"/>
              <a:t>Chronic OOC AD</a:t>
            </a:r>
          </a:p>
        </p:txBody>
      </p:sp>
      <p:sp>
        <p:nvSpPr>
          <p:cNvPr id="6" name="Content Placeholder 5"/>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For Chronic OOC AD triggering, we use Chronic OOC chart list from SPC team.</a:t>
            </a:r>
            <a:endParaRPr lang="en-US" sz="20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for multiple chart type highlighted in the Chronic OOC chart list, the chart type with most OOC points will be analyzed by AD</a:t>
            </a:r>
          </a:p>
          <a:p>
            <a:r>
              <a:rPr lang="en-US" dirty="0">
                <a:latin typeface="Segoe UI" panose="020B0502040204020203" pitchFamily="34" charset="0"/>
                <a:cs typeface="Segoe UI" panose="020B0502040204020203" pitchFamily="34" charset="0"/>
              </a:rPr>
              <a:t>To analyze a chart, below criteria must meet:</a:t>
            </a:r>
            <a:endParaRPr lang="en-US" sz="20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Chart is in SPC Chronic OOC highlight list.</a:t>
            </a:r>
          </a:p>
          <a:p>
            <a:pPr lvl="1"/>
            <a:r>
              <a:rPr lang="en-US" dirty="0">
                <a:latin typeface="Segoe UI" panose="020B0502040204020203" pitchFamily="34" charset="0"/>
                <a:cs typeface="Segoe UI" panose="020B0502040204020203" pitchFamily="34" charset="0"/>
              </a:rPr>
              <a:t>Chart has minimum 2 OOC points </a:t>
            </a:r>
            <a:r>
              <a:rPr lang="en-US" b="1" dirty="0">
                <a:latin typeface="Segoe UI" panose="020B0502040204020203" pitchFamily="34" charset="0"/>
                <a:cs typeface="Segoe UI" panose="020B0502040204020203" pitchFamily="34" charset="0"/>
              </a:rPr>
              <a:t>and</a:t>
            </a:r>
            <a:r>
              <a:rPr lang="en-US" dirty="0">
                <a:latin typeface="Segoe UI" panose="020B0502040204020203" pitchFamily="34" charset="0"/>
                <a:cs typeface="Segoe UI" panose="020B0502040204020203" pitchFamily="34" charset="0"/>
              </a:rPr>
              <a:t> 2 good points in same chart type for past </a:t>
            </a:r>
            <a:r>
              <a:rPr lang="en-US" b="1" dirty="0">
                <a:latin typeface="Segoe UI" panose="020B0502040204020203" pitchFamily="34" charset="0"/>
                <a:cs typeface="Segoe UI" panose="020B0502040204020203" pitchFamily="34" charset="0"/>
              </a:rPr>
              <a:t>30</a:t>
            </a:r>
            <a:r>
              <a:rPr lang="en-US" dirty="0">
                <a:latin typeface="Segoe UI" panose="020B0502040204020203" pitchFamily="34" charset="0"/>
                <a:cs typeface="Segoe UI" panose="020B0502040204020203" pitchFamily="34" charset="0"/>
              </a:rPr>
              <a:t> days.</a:t>
            </a:r>
            <a:endParaRPr lang="en-US" sz="1800"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Chart type is mean, sigma, range and </a:t>
            </a:r>
            <a:r>
              <a:rPr lang="en-US" dirty="0" err="1">
                <a:latin typeface="Segoe UI" panose="020B0502040204020203" pitchFamily="34" charset="0"/>
                <a:cs typeface="Segoe UI" panose="020B0502040204020203" pitchFamily="34" charset="0"/>
              </a:rPr>
              <a:t>ewma</a:t>
            </a:r>
            <a:r>
              <a:rPr lang="en-US" dirty="0">
                <a:latin typeface="Segoe UI" panose="020B0502040204020203" pitchFamily="34" charset="0"/>
                <a:cs typeface="Segoe UI" panose="020B0502040204020203" pitchFamily="34" charset="0"/>
              </a:rPr>
              <a:t>-mean.</a:t>
            </a:r>
            <a:endParaRPr lang="en-US" sz="1800" dirty="0">
              <a:latin typeface="Segoe UI" panose="020B0502040204020203" pitchFamily="34" charset="0"/>
              <a:cs typeface="Segoe UI" panose="020B0502040204020203" pitchFamily="34" charset="0"/>
            </a:endParaRPr>
          </a:p>
          <a:p>
            <a:endParaRPr lang="en-US" sz="22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9350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8F15-2428-4594-B3E5-712A7F8B357B}"/>
              </a:ext>
            </a:extLst>
          </p:cNvPr>
          <p:cNvSpPr>
            <a:spLocks noGrp="1"/>
          </p:cNvSpPr>
          <p:nvPr>
            <p:ph type="title"/>
          </p:nvPr>
        </p:nvSpPr>
        <p:spPr/>
        <p:txBody>
          <a:bodyPr/>
          <a:lstStyle/>
          <a:p>
            <a:r>
              <a:rPr lang="en-US" dirty="0"/>
              <a:t>Data Source</a:t>
            </a:r>
          </a:p>
        </p:txBody>
      </p:sp>
      <p:sp>
        <p:nvSpPr>
          <p:cNvPr id="3" name="Text Placeholder 2">
            <a:extLst>
              <a:ext uri="{FF2B5EF4-FFF2-40B4-BE49-F238E27FC236}">
                <a16:creationId xmlns:a16="http://schemas.microsoft.com/office/drawing/2014/main" id="{C5CF029D-34FD-436B-8BEE-E0C51E443C4B}"/>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AB66C10-9F33-42E1-A6F1-876612160099}"/>
              </a:ext>
            </a:extLst>
          </p:cNvPr>
          <p:cNvSpPr>
            <a:spLocks noGrp="1"/>
          </p:cNvSpPr>
          <p:nvPr>
            <p:ph type="ftr" sz="quarter" idx="11"/>
          </p:nvPr>
        </p:nvSpPr>
        <p:spPr/>
        <p:txBody>
          <a:bodyPr/>
          <a:lstStyle/>
          <a:p>
            <a:r>
              <a:rPr lang="en-US"/>
              <a:t>Micron Confidential</a:t>
            </a:r>
            <a:endParaRPr lang="en-US" dirty="0"/>
          </a:p>
        </p:txBody>
      </p:sp>
      <p:sp>
        <p:nvSpPr>
          <p:cNvPr id="5" name="Slide Number Placeholder 4">
            <a:extLst>
              <a:ext uri="{FF2B5EF4-FFF2-40B4-BE49-F238E27FC236}">
                <a16:creationId xmlns:a16="http://schemas.microsoft.com/office/drawing/2014/main" id="{DE41CB19-ACED-4769-A48B-57BC0E9E1E9A}"/>
              </a:ext>
            </a:extLst>
          </p:cNvPr>
          <p:cNvSpPr>
            <a:spLocks noGrp="1"/>
          </p:cNvSpPr>
          <p:nvPr>
            <p:ph type="sldNum" sz="quarter" idx="12"/>
          </p:nvPr>
        </p:nvSpPr>
        <p:spPr/>
        <p:txBody>
          <a:bodyPr/>
          <a:lstStyle/>
          <a:p>
            <a:fld id="{B7E7695C-FCF1-4AA0-9B93-7941FED13DC4}" type="slidenum">
              <a:rPr lang="en-US" smtClean="0"/>
              <a:pPr/>
              <a:t>5</a:t>
            </a:fld>
            <a:endParaRPr lang="en-US" dirty="0"/>
          </a:p>
        </p:txBody>
      </p:sp>
    </p:spTree>
    <p:extLst>
      <p:ext uri="{BB962C8B-B14F-4D97-AF65-F5344CB8AC3E}">
        <p14:creationId xmlns:p14="http://schemas.microsoft.com/office/powerpoint/2010/main" val="66044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A9747-EF03-4D54-B11A-379C2FF80D38}"/>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82BC8C8A-D2CB-489D-958E-7A65A7DA474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EC6B2295-9106-4D2F-9366-9BB29D6E909E}"/>
              </a:ext>
            </a:extLst>
          </p:cNvPr>
          <p:cNvSpPr>
            <a:spLocks noGrp="1"/>
          </p:cNvSpPr>
          <p:nvPr>
            <p:ph type="sldNum" sz="quarter" idx="12"/>
          </p:nvPr>
        </p:nvSpPr>
        <p:spPr/>
        <p:txBody>
          <a:bodyPr/>
          <a:lstStyle/>
          <a:p>
            <a:fld id="{B7E7695C-FCF1-4AA0-9B93-7941FED13DC4}" type="slidenum">
              <a:rPr lang="en-US" smtClean="0"/>
              <a:t>6</a:t>
            </a:fld>
            <a:endParaRPr lang="en-US"/>
          </a:p>
        </p:txBody>
      </p:sp>
      <p:sp>
        <p:nvSpPr>
          <p:cNvPr id="5" name="Text Placeholder 4">
            <a:extLst>
              <a:ext uri="{FF2B5EF4-FFF2-40B4-BE49-F238E27FC236}">
                <a16:creationId xmlns:a16="http://schemas.microsoft.com/office/drawing/2014/main" id="{A26F9276-F28C-41B7-8BDA-830DD3123492}"/>
              </a:ext>
            </a:extLst>
          </p:cNvPr>
          <p:cNvSpPr>
            <a:spLocks noGrp="1"/>
          </p:cNvSpPr>
          <p:nvPr>
            <p:ph type="body" sz="quarter" idx="13"/>
          </p:nvPr>
        </p:nvSpPr>
        <p:spPr/>
        <p:txBody>
          <a:bodyPr/>
          <a:lstStyle/>
          <a:p>
            <a:r>
              <a:rPr lang="en-US" dirty="0"/>
              <a:t>SPACE Data</a:t>
            </a:r>
          </a:p>
        </p:txBody>
      </p:sp>
      <p:sp>
        <p:nvSpPr>
          <p:cNvPr id="6" name="Content Placeholder 5">
            <a:extLst>
              <a:ext uri="{FF2B5EF4-FFF2-40B4-BE49-F238E27FC236}">
                <a16:creationId xmlns:a16="http://schemas.microsoft.com/office/drawing/2014/main" id="{0F17356D-A2EA-4E44-A81C-3E313BB819C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SPACE data source from </a:t>
            </a:r>
            <a:r>
              <a:rPr lang="en-US" b="1" dirty="0">
                <a:latin typeface="Segoe UI" panose="020B0502040204020203" pitchFamily="34" charset="0"/>
                <a:cs typeface="Segoe UI" panose="020B0502040204020203" pitchFamily="34" charset="0"/>
              </a:rPr>
              <a:t>hive</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Databases: </a:t>
            </a:r>
            <a:endParaRPr lang="en-US" sz="16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a:t>
            </a:r>
            <a:endParaRPr lang="en-US" sz="14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Tables:</a:t>
            </a:r>
            <a:endParaRPr lang="en-US" sz="16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spc_dm.T_EXT_SAMPLES_VIOL</a:t>
            </a:r>
            <a:endParaRPr lang="en-US" sz="14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spc_dm.t_channel_def</a:t>
            </a:r>
            <a:endParaRPr lang="en-US" sz="14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spc_dm.t_ext_samples_wafer</a:t>
            </a:r>
            <a:endParaRPr lang="en-US" sz="14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spc_dm.t_ext_samples_lot</a:t>
            </a:r>
            <a:endParaRPr lang="en-US" sz="14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prod_mti</a:t>
            </a:r>
            <a:r>
              <a:rPr lang="en-US" dirty="0">
                <a:latin typeface="Segoe UI" panose="020B0502040204020203" pitchFamily="34" charset="0"/>
                <a:cs typeface="Segoe UI" panose="020B0502040204020203" pitchFamily="34" charset="0"/>
              </a:rPr>
              <a:t>_{region}_fab_{fab}_</a:t>
            </a:r>
            <a:r>
              <a:rPr lang="en-US" dirty="0" err="1">
                <a:latin typeface="Segoe UI" panose="020B0502040204020203" pitchFamily="34" charset="0"/>
                <a:cs typeface="Segoe UI" panose="020B0502040204020203" pitchFamily="34" charset="0"/>
              </a:rPr>
              <a:t>spc_dm.t_ext_samples_calc</a:t>
            </a:r>
            <a:r>
              <a:rPr lang="en-US" dirty="0">
                <a:latin typeface="Segoe UI" panose="020B0502040204020203" pitchFamily="34" charset="0"/>
                <a:cs typeface="Segoe UI" panose="020B0502040204020203" pitchFamily="34" charset="0"/>
              </a:rPr>
              <a:t> </a:t>
            </a:r>
            <a:endParaRPr lang="en-US" sz="14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Query Method:</a:t>
            </a:r>
            <a:endParaRPr lang="en-US" sz="1800" dirty="0">
              <a:latin typeface="Segoe UI" panose="020B0502040204020203" pitchFamily="34" charset="0"/>
              <a:cs typeface="Segoe UI" panose="020B0502040204020203" pitchFamily="34" charset="0"/>
            </a:endParaRPr>
          </a:p>
          <a:p>
            <a:pPr lvl="2"/>
            <a:r>
              <a:rPr lang="en-US" dirty="0" err="1">
                <a:latin typeface="Segoe UI" panose="020B0502040204020203" pitchFamily="34" charset="0"/>
                <a:cs typeface="Segoe UI" panose="020B0502040204020203" pitchFamily="34" charset="0"/>
              </a:rPr>
              <a:t>PySpark</a:t>
            </a:r>
            <a:endParaRPr lang="en-US" sz="16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4280864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7</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Sigma Data</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Sigma data source from </a:t>
            </a:r>
            <a:r>
              <a:rPr lang="en-US" b="1" dirty="0">
                <a:latin typeface="Segoe UI" panose="020B0502040204020203" pitchFamily="34" charset="0"/>
                <a:cs typeface="Segoe UI" panose="020B0502040204020203" pitchFamily="34" charset="0"/>
              </a:rPr>
              <a:t>HBase</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Databases:</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prod_mti_singapore_fab_10_sigma</a:t>
            </a:r>
            <a:endParaRPr lang="en-US" sz="14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Tables:</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prod_mti_singapore_fab_10_sigma:sigma_lot_v2</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prod_mti_singapore_fab_10_sigma:sigma_wafer_v2</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prod_mti_singapore_fab_10_sigma:sigma_measurement_v2 (for future usage)</a:t>
            </a:r>
            <a:endParaRPr lang="en-US" sz="14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Query Method:</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HBase Thrift Server (python)</a:t>
            </a:r>
            <a:endParaRPr lang="en-US" sz="16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978350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8</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SWR Data</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SWR data source from </a:t>
            </a:r>
            <a:r>
              <a:rPr lang="en-US" b="1" dirty="0">
                <a:latin typeface="Segoe UI" panose="020B0502040204020203" pitchFamily="34" charset="0"/>
                <a:cs typeface="Segoe UI" panose="020B0502040204020203" pitchFamily="34" charset="0"/>
              </a:rPr>
              <a:t>Teradata</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Databases: </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a:t>
            </a:r>
            <a:endParaRPr lang="en-US" sz="14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Tables: </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FAB_{fab}_SWR_DM.SWR_LOT</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FAB_{fab}_SWR_DM.SWR</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FAB_{fab}_SWR_DM.SPLIT_DEFINITION</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FAB_{fab}_SWR_DM.SPLIT_GROUP</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FAB_{fab}_SWR_DM.TRAV_DEF_FOR_GROUP</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FAB_{fab}_REF_DM.STEP</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FAB_{fab}_SWR_DM.WAFERS_IN_SPLIT</a:t>
            </a:r>
            <a:endParaRPr lang="en-US" sz="14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Query Method:</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python</a:t>
            </a:r>
            <a:endParaRPr lang="en-US" sz="16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8111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1EDD-49C5-4637-BFA1-578D4A51570A}"/>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Source</a:t>
            </a:r>
          </a:p>
        </p:txBody>
      </p:sp>
      <p:sp>
        <p:nvSpPr>
          <p:cNvPr id="3" name="Footer Placeholder 2">
            <a:extLst>
              <a:ext uri="{FF2B5EF4-FFF2-40B4-BE49-F238E27FC236}">
                <a16:creationId xmlns:a16="http://schemas.microsoft.com/office/drawing/2014/main" id="{B1704409-5C45-469A-B14F-EEB619489F5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A6FBAB58-D08F-41E9-B94C-95A765299DFB}"/>
              </a:ext>
            </a:extLst>
          </p:cNvPr>
          <p:cNvSpPr>
            <a:spLocks noGrp="1"/>
          </p:cNvSpPr>
          <p:nvPr>
            <p:ph type="sldNum" sz="quarter" idx="12"/>
          </p:nvPr>
        </p:nvSpPr>
        <p:spPr/>
        <p:txBody>
          <a:bodyPr/>
          <a:lstStyle/>
          <a:p>
            <a:fld id="{B7E7695C-FCF1-4AA0-9B93-7941FED13DC4}" type="slidenum">
              <a:rPr lang="en-US" smtClean="0"/>
              <a:t>9</a:t>
            </a:fld>
            <a:endParaRPr lang="en-US"/>
          </a:p>
        </p:txBody>
      </p:sp>
      <p:sp>
        <p:nvSpPr>
          <p:cNvPr id="5" name="Text Placeholder 4">
            <a:extLst>
              <a:ext uri="{FF2B5EF4-FFF2-40B4-BE49-F238E27FC236}">
                <a16:creationId xmlns:a16="http://schemas.microsoft.com/office/drawing/2014/main" id="{20032920-83EC-46A9-88AD-459A953E76B0}"/>
              </a:ext>
            </a:extLst>
          </p:cNvPr>
          <p:cNvSpPr>
            <a:spLocks noGrp="1"/>
          </p:cNvSpPr>
          <p:nvPr>
            <p:ph type="body" sz="quarter" idx="13"/>
          </p:nvPr>
        </p:nvSpPr>
        <p:spPr/>
        <p:txBody>
          <a:bodyPr/>
          <a:lstStyle/>
          <a:p>
            <a:r>
              <a:rPr lang="en-US" dirty="0"/>
              <a:t>QDR Data</a:t>
            </a:r>
          </a:p>
        </p:txBody>
      </p:sp>
      <p:sp>
        <p:nvSpPr>
          <p:cNvPr id="6" name="Content Placeholder 5">
            <a:extLst>
              <a:ext uri="{FF2B5EF4-FFF2-40B4-BE49-F238E27FC236}">
                <a16:creationId xmlns:a16="http://schemas.microsoft.com/office/drawing/2014/main" id="{DD215903-A42E-49BA-8CA2-FE50CAB809AC}"/>
              </a:ext>
            </a:extLst>
          </p:cNvPr>
          <p:cNvSpPr>
            <a:spLocks noGrp="1"/>
          </p:cNvSpPr>
          <p:nvPr>
            <p:ph sz="half" idx="1"/>
          </p:nvPr>
        </p:nvSpPr>
        <p:spPr/>
        <p:txBody>
          <a:bodyPr/>
          <a:lstStyle/>
          <a:p>
            <a:r>
              <a:rPr lang="en-US" dirty="0">
                <a:latin typeface="Segoe UI" panose="020B0502040204020203" pitchFamily="34" charset="0"/>
                <a:cs typeface="Segoe UI" panose="020B0502040204020203" pitchFamily="34" charset="0"/>
              </a:rPr>
              <a:t>AD currently use Global Data Warehouse (GDW) QDR data source from </a:t>
            </a:r>
            <a:r>
              <a:rPr lang="en-US" b="1" dirty="0">
                <a:latin typeface="Segoe UI" panose="020B0502040204020203" pitchFamily="34" charset="0"/>
                <a:cs typeface="Segoe UI" panose="020B0502040204020203" pitchFamily="34" charset="0"/>
              </a:rPr>
              <a:t>Teradata</a:t>
            </a:r>
            <a:r>
              <a:rPr lang="en-US" dirty="0">
                <a:latin typeface="Segoe UI" panose="020B0502040204020203" pitchFamily="34" charset="0"/>
                <a:cs typeface="Segoe UI" panose="020B0502040204020203" pitchFamily="34" charset="0"/>
              </a:rPr>
              <a:t> table.</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Databases: </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FAB_{fab}_QDR_DM</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WW_MFG_DM</a:t>
            </a:r>
            <a:endParaRPr lang="en-US" sz="14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Tables:</a:t>
            </a:r>
            <a:endParaRPr lang="en-US" sz="16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FAB_{fab}_QDR_DM.QDR_WAFER</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FAB_{fab}_QDR_DM.QDR_TEXT</a:t>
            </a:r>
            <a:endParaRPr lang="en-US" sz="1400" dirty="0">
              <a:latin typeface="Segoe UI" panose="020B0502040204020203" pitchFamily="34" charset="0"/>
              <a:cs typeface="Segoe UI" panose="020B0502040204020203" pitchFamily="34" charset="0"/>
            </a:endParaRPr>
          </a:p>
          <a:p>
            <a:pPr lvl="3"/>
            <a:r>
              <a:rPr lang="en-US" dirty="0">
                <a:latin typeface="Segoe UI" panose="020B0502040204020203" pitchFamily="34" charset="0"/>
                <a:cs typeface="Segoe UI" panose="020B0502040204020203" pitchFamily="34" charset="0"/>
              </a:rPr>
              <a:t>FAB_{fab}_QDR_DM.QDR_HEAD</a:t>
            </a:r>
            <a:endParaRPr lang="en-US" sz="1400" dirty="0">
              <a:latin typeface="Segoe UI" panose="020B0502040204020203" pitchFamily="34" charset="0"/>
              <a:cs typeface="Segoe UI" panose="020B0502040204020203" pitchFamily="34" charset="0"/>
            </a:endParaRPr>
          </a:p>
          <a:p>
            <a:pPr lvl="3"/>
            <a:r>
              <a:rPr lang="en-US" dirty="0" err="1">
                <a:latin typeface="Segoe UI" panose="020B0502040204020203" pitchFamily="34" charset="0"/>
                <a:cs typeface="Segoe UI" panose="020B0502040204020203" pitchFamily="34" charset="0"/>
              </a:rPr>
              <a:t>WW_MFG_DM.d_Step</a:t>
            </a:r>
            <a:endParaRPr lang="en-US" sz="14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Query Method:</a:t>
            </a:r>
            <a:endParaRPr lang="en-US" sz="2200" dirty="0">
              <a:latin typeface="Segoe UI" panose="020B0502040204020203" pitchFamily="34" charset="0"/>
              <a:cs typeface="Segoe UI" panose="020B0502040204020203" pitchFamily="34" charset="0"/>
            </a:endParaRPr>
          </a:p>
          <a:p>
            <a:pPr lvl="2"/>
            <a:r>
              <a:rPr lang="en-US" dirty="0">
                <a:latin typeface="Segoe UI" panose="020B0502040204020203" pitchFamily="34" charset="0"/>
                <a:cs typeface="Segoe UI" panose="020B0502040204020203" pitchFamily="34" charset="0"/>
              </a:rPr>
              <a:t>python</a:t>
            </a:r>
            <a:endParaRPr lang="en-US" sz="1600"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0586706"/>
      </p:ext>
    </p:extLst>
  </p:cSld>
  <p:clrMapOvr>
    <a:masterClrMapping/>
  </p:clrMapOvr>
</p:sld>
</file>

<file path=ppt/theme/theme1.xml><?xml version="1.0" encoding="utf-8"?>
<a:theme xmlns:a="http://schemas.openxmlformats.org/drawingml/2006/main" name="Micron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1ED4F18A-1CAE-436E-9873-C84173CF8A74}"/>
    </a:ext>
  </a:extLst>
</a:theme>
</file>

<file path=ppt/theme/theme2.xml><?xml version="1.0" encoding="utf-8"?>
<a:theme xmlns:a="http://schemas.openxmlformats.org/drawingml/2006/main" name="CPG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E53362E6-4ECC-432A-82B7-564D69580A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F4B94B5C02E84E9C54733B193F1CA4" ma:contentTypeVersion="1" ma:contentTypeDescription="Create a new document." ma:contentTypeScope="" ma:versionID="38171505920e6d9ab449980c8dbdaa0b">
  <xsd:schema xmlns:xsd="http://www.w3.org/2001/XMLSchema" xmlns:xs="http://www.w3.org/2001/XMLSchema" xmlns:p="http://schemas.microsoft.com/office/2006/metadata/properties" xmlns:ns2="e9c63b83-9ae7-4466-bdf2-8f5b1cb0817e" targetNamespace="http://schemas.microsoft.com/office/2006/metadata/properties" ma:root="true" ma:fieldsID="69ccfc1ac41e13c0a7991c13157654ea" ns2:_="">
    <xsd:import namespace="e9c63b83-9ae7-4466-bdf2-8f5b1cb0817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c63b83-9ae7-4466-bdf2-8f5b1cb0817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3088C8-8CDC-4653-AD51-34395FEBFE3E}"/>
</file>

<file path=customXml/itemProps2.xml><?xml version="1.0" encoding="utf-8"?>
<ds:datastoreItem xmlns:ds="http://schemas.openxmlformats.org/officeDocument/2006/customXml" ds:itemID="{46648D63-899B-4745-9E64-F487B1CA3D34}"/>
</file>

<file path=customXml/itemProps3.xml><?xml version="1.0" encoding="utf-8"?>
<ds:datastoreItem xmlns:ds="http://schemas.openxmlformats.org/officeDocument/2006/customXml" ds:itemID="{1419FF1C-AC6F-48C8-90C1-E51CB572703C}"/>
</file>

<file path=docProps/app.xml><?xml version="1.0" encoding="utf-8"?>
<Properties xmlns="http://schemas.openxmlformats.org/officeDocument/2006/extended-properties" xmlns:vt="http://schemas.openxmlformats.org/officeDocument/2006/docPropsVTypes">
  <Template>blank</Template>
  <TotalTime>0</TotalTime>
  <Words>1418</Words>
  <Application>Microsoft Office PowerPoint</Application>
  <PresentationFormat>Widescreen</PresentationFormat>
  <Paragraphs>402</Paragraphs>
  <Slides>37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Segoe UI</vt:lpstr>
      <vt:lpstr>Verdana</vt:lpstr>
      <vt:lpstr>Wingdings</vt:lpstr>
      <vt:lpstr>Micron Theme 2.0</vt:lpstr>
      <vt:lpstr>CPG Theme 2.0</vt:lpstr>
      <vt:lpstr>RDA/Chronic OOC AD Introduction</vt:lpstr>
      <vt:lpstr>Agenda</vt:lpstr>
      <vt:lpstr>Triggering Rule</vt:lpstr>
      <vt:lpstr>Triggering Rule</vt:lpstr>
      <vt:lpstr>Data Source</vt:lpstr>
      <vt:lpstr>Data Source</vt:lpstr>
      <vt:lpstr>Data Source</vt:lpstr>
      <vt:lpstr>Data Source</vt:lpstr>
      <vt:lpstr>Data Source</vt:lpstr>
      <vt:lpstr>Data Source</vt:lpstr>
      <vt:lpstr>Data Source</vt:lpstr>
      <vt:lpstr>Analysis Method</vt:lpstr>
      <vt:lpstr>Analysis Flow</vt:lpstr>
      <vt:lpstr>Analysis Method</vt:lpstr>
      <vt:lpstr>Analysis Method</vt:lpstr>
      <vt:lpstr>Analysis Method</vt:lpstr>
      <vt:lpstr>Analysis Method</vt:lpstr>
      <vt:lpstr>Analysis Method</vt:lpstr>
      <vt:lpstr>Analysis Method</vt:lpstr>
      <vt:lpstr>AD Report</vt:lpstr>
      <vt:lpstr>Report</vt:lpstr>
      <vt:lpstr>Report</vt:lpstr>
      <vt:lpstr>Report</vt:lpstr>
      <vt:lpstr>Report</vt:lpstr>
      <vt:lpstr>Report</vt:lpstr>
      <vt:lpstr>Report</vt:lpstr>
      <vt:lpstr>Report</vt:lpstr>
      <vt:lpstr>Report</vt:lpstr>
      <vt:lpstr>Report</vt:lpstr>
      <vt:lpstr>Report</vt:lpstr>
      <vt:lpstr>Dashboard</vt:lpstr>
      <vt:lpstr>Dashboard</vt:lpstr>
      <vt:lpstr>Dashboard</vt:lpstr>
      <vt:lpstr>Dashboard</vt:lpstr>
      <vt:lpstr>Dashboard</vt:lpstr>
      <vt:lpstr>Future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2018-11-25T00:13:26Z</dcterms:created>
  <dcterms:modified xsi:type="dcterms:W3CDTF">2018-11-25T10:15:18Z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0x01010087F4B94B5C02E84E9C54733B193F1CA4</vt:lpwstr>
  </property>
</Properties>
</file>